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53"/>
  </p:notesMasterIdLst>
  <p:sldIdLst>
    <p:sldId id="256" r:id="rId2"/>
    <p:sldId id="267" r:id="rId3"/>
    <p:sldId id="295" r:id="rId4"/>
    <p:sldId id="316" r:id="rId5"/>
    <p:sldId id="296" r:id="rId6"/>
    <p:sldId id="258" r:id="rId7"/>
    <p:sldId id="313" r:id="rId8"/>
    <p:sldId id="290" r:id="rId9"/>
    <p:sldId id="257" r:id="rId10"/>
    <p:sldId id="259" r:id="rId11"/>
    <p:sldId id="320" r:id="rId12"/>
    <p:sldId id="318" r:id="rId13"/>
    <p:sldId id="262" r:id="rId14"/>
    <p:sldId id="263" r:id="rId15"/>
    <p:sldId id="297" r:id="rId16"/>
    <p:sldId id="307" r:id="rId17"/>
    <p:sldId id="260" r:id="rId18"/>
    <p:sldId id="306" r:id="rId19"/>
    <p:sldId id="311" r:id="rId20"/>
    <p:sldId id="288" r:id="rId21"/>
    <p:sldId id="287" r:id="rId22"/>
    <p:sldId id="308" r:id="rId23"/>
    <p:sldId id="309" r:id="rId24"/>
    <p:sldId id="317" r:id="rId25"/>
    <p:sldId id="294" r:id="rId26"/>
    <p:sldId id="274" r:id="rId27"/>
    <p:sldId id="280" r:id="rId28"/>
    <p:sldId id="275" r:id="rId29"/>
    <p:sldId id="272" r:id="rId30"/>
    <p:sldId id="310" r:id="rId31"/>
    <p:sldId id="312" r:id="rId32"/>
    <p:sldId id="264" r:id="rId33"/>
    <p:sldId id="266" r:id="rId34"/>
    <p:sldId id="268" r:id="rId35"/>
    <p:sldId id="269" r:id="rId36"/>
    <p:sldId id="279" r:id="rId37"/>
    <p:sldId id="319" r:id="rId38"/>
    <p:sldId id="292" r:id="rId39"/>
    <p:sldId id="291" r:id="rId40"/>
    <p:sldId id="273" r:id="rId41"/>
    <p:sldId id="277" r:id="rId42"/>
    <p:sldId id="278" r:id="rId43"/>
    <p:sldId id="293" r:id="rId44"/>
    <p:sldId id="281" r:id="rId45"/>
    <p:sldId id="282" r:id="rId46"/>
    <p:sldId id="298" r:id="rId47"/>
    <p:sldId id="315" r:id="rId48"/>
    <p:sldId id="283" r:id="rId49"/>
    <p:sldId id="284" r:id="rId50"/>
    <p:sldId id="314" r:id="rId51"/>
    <p:sldId id="289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41" autoAdjust="0"/>
  </p:normalViewPr>
  <p:slideViewPr>
    <p:cSldViewPr snapToGrid="0">
      <p:cViewPr varScale="1">
        <p:scale>
          <a:sx n="62" d="100"/>
          <a:sy n="62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2ACF4-2579-488A-8466-03E824D030FA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E4A25-39BD-4392-A017-968E5883D1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01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kzidenzGroteskBE-Light"/>
              </a:rPr>
              <a:t>A growing body of literature suggests an association between MAD and ventricular arrhythmias, including sudden cardiac death (SCD).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7506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Georgia" panose="02040502050405020303" pitchFamily="18" charset="0"/>
              </a:rPr>
              <a:t>Distribution of late gadolinium enhancement (LGE) positivity in patients with mitral valve prolapse (MVP) and MAD </a:t>
            </a:r>
          </a:p>
          <a:p>
            <a:endParaRPr lang="en-US" b="0" i="0" dirty="0">
              <a:solidFill>
                <a:srgbClr val="333333"/>
              </a:solidFill>
              <a:effectLst/>
              <a:highlight>
                <a:srgbClr val="FFFFFF"/>
              </a:highlight>
              <a:latin typeface="Georgia" panose="02040502050405020303" pitchFamily="18" charset="0"/>
            </a:endParaRPr>
          </a:p>
          <a:p>
            <a:pPr algn="l"/>
            <a:r>
              <a:rPr lang="en-IN" sz="1200" b="0" i="0" u="none" strike="noStrike" baseline="0" dirty="0">
                <a:latin typeface="AkzidenzGroteskBE-Light"/>
              </a:rPr>
              <a:t>Patients </a:t>
            </a:r>
            <a:r>
              <a:rPr lang="en-US" sz="1200" b="0" i="0" u="none" strike="noStrike" baseline="0" dirty="0">
                <a:latin typeface="AkzidenzGroteskBE-Light"/>
              </a:rPr>
              <a:t>with MAD and MVP had higher extracellular volumes in basal segments even in the absence of gadolinium enhancement compared to patients without MAD</a:t>
            </a:r>
          </a:p>
          <a:p>
            <a:pPr algn="l"/>
            <a:endParaRPr lang="en-US" sz="1200" dirty="0">
              <a:latin typeface="AkzidenzGroteskBE-Light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3378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27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172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0" i="0" u="none" strike="noStrike" baseline="0" dirty="0">
                <a:latin typeface="AkzidenzGroteskBE-Light"/>
              </a:rPr>
              <a:t>MAD was associated with </a:t>
            </a:r>
            <a:r>
              <a:rPr lang="en-US" sz="1800" b="0" i="0" u="none" strike="noStrike" baseline="0" dirty="0">
                <a:latin typeface="AkzidenzGroteskBE-Light"/>
              </a:rPr>
              <a:t>more mitral valve surgery and younger age at aortic dissection</a:t>
            </a:r>
          </a:p>
          <a:p>
            <a:pPr algn="l"/>
            <a:r>
              <a:rPr lang="en-IN" sz="1800" b="0" i="0" u="none" strike="noStrike" baseline="0" dirty="0">
                <a:latin typeface="AkzidenzGroteskBE-Light"/>
              </a:rPr>
              <a:t>or prophylactic surgical repair</a:t>
            </a:r>
          </a:p>
          <a:p>
            <a:pPr algn="l"/>
            <a:endParaRPr lang="en-IN" sz="1800" b="0" i="0" u="none" strike="noStrike" baseline="0" dirty="0">
              <a:latin typeface="AkzidenzGroteskBE-Light"/>
            </a:endParaRPr>
          </a:p>
          <a:p>
            <a:pPr algn="l"/>
            <a:r>
              <a:rPr lang="en-IN" sz="1800" b="0" i="0" u="none" strike="noStrike" baseline="0" dirty="0">
                <a:latin typeface="AkzidenzGroteskBE-Light"/>
              </a:rPr>
              <a:t>Patients </a:t>
            </a:r>
            <a:r>
              <a:rPr lang="en-US" sz="1800" b="0" i="0" u="none" strike="noStrike" baseline="0" dirty="0">
                <a:latin typeface="AkzidenzGroteskBE-Light"/>
              </a:rPr>
              <a:t>with MAD had larger aortic root z scores and more </a:t>
            </a:r>
            <a:r>
              <a:rPr lang="en-IN" sz="1800" b="0" i="0" u="none" strike="noStrike" baseline="0" dirty="0">
                <a:latin typeface="AkzidenzGroteskBE-Light"/>
              </a:rPr>
              <a:t>MVP, ventricular ectopy, and NSVT</a:t>
            </a:r>
          </a:p>
          <a:p>
            <a:pPr algn="l"/>
            <a:endParaRPr lang="en-IN" sz="1800" b="0" i="0" u="none" strike="noStrike" baseline="0" dirty="0">
              <a:latin typeface="AkzidenzGroteskBE-Light"/>
            </a:endParaRPr>
          </a:p>
          <a:p>
            <a:pPr algn="l"/>
            <a:endParaRPr lang="en-IN" sz="1800" b="0" i="0" u="none" strike="noStrike" baseline="0" dirty="0">
              <a:latin typeface="AkzidenzGroteskBE-Light"/>
            </a:endParaRPr>
          </a:p>
          <a:p>
            <a:pPr algn="l"/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29412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29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2424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FrutigerLTStd-Bold"/>
              </a:rPr>
              <a:t>A</a:t>
            </a:r>
            <a:r>
              <a:rPr lang="en-US" sz="1800" b="0" i="0" u="none" strike="noStrike" baseline="0" dirty="0">
                <a:latin typeface="FrutigerLTStd-Light"/>
              </a:rPr>
              <a:t>, Contrast-enhanced CMR, 3-chamber view: note the </a:t>
            </a:r>
            <a:r>
              <a:rPr lang="en-US" sz="1800" b="0" i="0" u="none" strike="noStrike" baseline="0" dirty="0" err="1">
                <a:latin typeface="FrutigerLTStd-Light"/>
              </a:rPr>
              <a:t>midmural</a:t>
            </a:r>
            <a:r>
              <a:rPr lang="en-US" sz="1800" b="0" i="0" u="none" strike="noStrike" baseline="0" dirty="0">
                <a:latin typeface="FrutigerLTStd-Light"/>
              </a:rPr>
              <a:t> LGE in the LV </a:t>
            </a:r>
            <a:r>
              <a:rPr lang="en-US" sz="1800" b="0" i="0" u="none" strike="noStrike" baseline="0" dirty="0" err="1">
                <a:latin typeface="FrutigerLTStd-Light"/>
              </a:rPr>
              <a:t>inferobasal</a:t>
            </a:r>
            <a:r>
              <a:rPr lang="en-US" sz="1800" b="0" i="0" u="none" strike="noStrike" baseline="0" dirty="0">
                <a:latin typeface="FrutigerLTStd-Light"/>
              </a:rPr>
              <a:t> region under posterior valve leaflet (black arrow). </a:t>
            </a:r>
            <a:r>
              <a:rPr lang="en-US" sz="1800" b="1" i="0" u="none" strike="noStrike" baseline="0" dirty="0">
                <a:latin typeface="FrutigerLTStd-Bold"/>
              </a:rPr>
              <a:t>B</a:t>
            </a:r>
            <a:r>
              <a:rPr lang="en-US" sz="1800" b="0" i="0" u="none" strike="noStrike" baseline="0" dirty="0">
                <a:latin typeface="FrutigerLTStd-Light"/>
              </a:rPr>
              <a:t>, Histopathology:</a:t>
            </a:r>
          </a:p>
          <a:p>
            <a:pPr algn="l"/>
            <a:r>
              <a:rPr lang="en-US" sz="1800" b="0" i="0" u="none" strike="noStrike" baseline="0" dirty="0">
                <a:latin typeface="FrutigerLTStd-Light"/>
              </a:rPr>
              <a:t>myocardial fibrosis (blue staining) at the level of the </a:t>
            </a:r>
            <a:r>
              <a:rPr lang="en-US" sz="1800" b="0" i="0" u="none" strike="noStrike" baseline="0" dirty="0" err="1">
                <a:latin typeface="FrutigerLTStd-Light"/>
              </a:rPr>
              <a:t>inferobasal</a:t>
            </a:r>
            <a:r>
              <a:rPr lang="en-US" sz="1800" b="0" i="0" u="none" strike="noStrike" baseline="0" dirty="0">
                <a:latin typeface="FrutigerLTStd-Light"/>
              </a:rPr>
              <a:t> LV free wall underneath the posterior mitral valve leaflet is visible. </a:t>
            </a:r>
            <a:r>
              <a:rPr lang="en-US" sz="1800" b="1" i="0" u="none" strike="noStrike" baseline="0" dirty="0">
                <a:latin typeface="FrutigerLTStd-Bold"/>
              </a:rPr>
              <a:t>C</a:t>
            </a:r>
            <a:r>
              <a:rPr lang="en-US" sz="1800" b="0" i="0" u="none" strike="noStrike" baseline="0" dirty="0">
                <a:latin typeface="FrutigerLTStd-Light"/>
              </a:rPr>
              <a:t>, Contrast-enhanced CMR:</a:t>
            </a:r>
          </a:p>
          <a:p>
            <a:pPr algn="l"/>
            <a:r>
              <a:rPr lang="en-US" sz="1800" b="0" i="0" u="none" strike="noStrike" baseline="0" dirty="0">
                <a:latin typeface="FrutigerLTStd-Light"/>
              </a:rPr>
              <a:t>LGE of the PM is visible on mid short-axis view (white arrow). </a:t>
            </a:r>
            <a:r>
              <a:rPr lang="en-US" sz="1800" b="1" i="0" u="none" strike="noStrike" baseline="0" dirty="0">
                <a:latin typeface="FrutigerLTStd-Bold"/>
              </a:rPr>
              <a:t>D</a:t>
            </a:r>
            <a:r>
              <a:rPr lang="en-US" sz="1800" b="0" i="0" u="none" strike="noStrike" baseline="0" dirty="0">
                <a:latin typeface="FrutigerLTStd-Light"/>
              </a:rPr>
              <a:t>, Histopathology: replacement-type fibrosis (blue staining) of the myocardium is evident at the level of the PM and adjacent free wall.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31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0678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baseline="0" dirty="0">
                <a:latin typeface="AkzidenzGroteskBE-Light"/>
              </a:rPr>
              <a:t>who underwent successful </a:t>
            </a:r>
            <a:r>
              <a:rPr lang="en-US" sz="1200" b="1" i="0" u="none" strike="noStrike" baseline="0" dirty="0">
                <a:latin typeface="AkzidenzGroteskBE-Light"/>
              </a:rPr>
              <a:t>surgical MV repair</a:t>
            </a:r>
            <a:r>
              <a:rPr lang="en-US" sz="1200" b="0" i="0" u="none" strike="noStrike" baseline="0" dirty="0">
                <a:latin typeface="AkzidenzGroteskBE-Light"/>
              </a:rPr>
              <a:t>. Post-operatively, the patient had </a:t>
            </a:r>
            <a:r>
              <a:rPr lang="en-US" sz="1200" b="1" i="0" u="none" strike="noStrike" baseline="0" dirty="0">
                <a:latin typeface="AkzidenzGroteskBE-Light"/>
              </a:rPr>
              <a:t>subsequent resolution of T wave inversions</a:t>
            </a:r>
            <a:r>
              <a:rPr lang="en-US" sz="1200" b="0" i="0" u="none" strike="noStrike" baseline="0" dirty="0">
                <a:latin typeface="AkzidenzGroteskBE-Light"/>
              </a:rPr>
              <a:t>, </a:t>
            </a:r>
            <a:r>
              <a:rPr lang="en-US" sz="1200" b="1" i="0" u="none" strike="noStrike" baseline="0" dirty="0">
                <a:latin typeface="AkzidenzGroteskBE-Light"/>
              </a:rPr>
              <a:t>a decrease in ventricular ectopy</a:t>
            </a:r>
            <a:r>
              <a:rPr lang="en-US" sz="1200" b="0" i="0" u="none" strike="noStrike" baseline="0" dirty="0">
                <a:latin typeface="AkzidenzGroteskBE-Light"/>
              </a:rPr>
              <a:t>, and </a:t>
            </a:r>
            <a:r>
              <a:rPr lang="en-US" sz="1200" b="1" i="0" u="none" strike="noStrike" baseline="0" dirty="0">
                <a:latin typeface="AkzidenzGroteskBE-Light"/>
              </a:rPr>
              <a:t>normalization of LV function</a:t>
            </a:r>
            <a:r>
              <a:rPr lang="en-US" sz="1200" b="0" i="0" u="none" strike="noStrike" baseline="0" dirty="0">
                <a:latin typeface="AkzidenzGroteskBE-Light"/>
              </a:rPr>
              <a:t>. While myocardial fibrosis is not likely to resolve following MV surgery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34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3076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0" i="0" u="none" strike="noStrike" baseline="0" dirty="0">
                <a:latin typeface="AkzidenzGroteskBE-Light"/>
              </a:rPr>
              <a:t>abnormal mechanical </a:t>
            </a:r>
            <a:r>
              <a:rPr lang="en-US" sz="1200" b="0" i="0" u="none" strike="noStrike" baseline="0" dirty="0">
                <a:latin typeface="AkzidenzGroteskBE-Light"/>
              </a:rPr>
              <a:t>traction and subsequent disruption of – BIL-</a:t>
            </a:r>
            <a:r>
              <a:rPr lang="en-IN" sz="1200" b="0" i="0" u="none" strike="noStrike" baseline="0" dirty="0">
                <a:latin typeface="AkzidenzGroteskBE-Light"/>
              </a:rPr>
              <a:t>regional depolarization delay.</a:t>
            </a:r>
            <a:r>
              <a:rPr lang="en-US" sz="1200" b="0" i="0" u="none" strike="noStrike" baseline="0" dirty="0">
                <a:latin typeface="AkzidenzGroteskBE-Light"/>
              </a:rPr>
              <a:t>  </a:t>
            </a:r>
          </a:p>
          <a:p>
            <a:pPr algn="l"/>
            <a:endParaRPr lang="en-US" sz="1200" dirty="0">
              <a:latin typeface="AkzidenzGroteskBE-Light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9697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Pickel</a:t>
            </a:r>
            <a:r>
              <a:rPr lang="en-IN" dirty="0"/>
              <a:t> </a:t>
            </a:r>
            <a:r>
              <a:rPr lang="en-IN" dirty="0" err="1"/>
              <a:t>haub</a:t>
            </a:r>
            <a:r>
              <a:rPr lang="en-IN" dirty="0"/>
              <a:t> sign</a:t>
            </a:r>
          </a:p>
          <a:p>
            <a:endParaRPr lang="en-IN" dirty="0"/>
          </a:p>
          <a:p>
            <a:r>
              <a:rPr lang="en-IN" dirty="0"/>
              <a:t>Ballerina foot deformity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2030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highlight>
                  <a:srgbClr val="F6F6F6"/>
                </a:highlight>
                <a:latin typeface="Arial" panose="020B0604020202020204" pitchFamily="34" charset="0"/>
              </a:rPr>
              <a:t>the example of the “Bull’s-eye” representation (obtained from long-axis, 2- and 4-chamber apical views) of regional strains in the MAD+ patient. Arrows present basal lateral segment with augmented (more negative) values of longitudinal strain (yellow arrow) and myocardial work index (red arrow)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10645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err="1"/>
              <a:t>A,Prolapsingbileafletmyxomatousmitralvalve</a:t>
            </a:r>
            <a:r>
              <a:rPr lang="en-IN" dirty="0"/>
              <a:t>(arrowheads)</a:t>
            </a:r>
            <a:r>
              <a:rPr lang="en-IN" dirty="0" err="1"/>
              <a:t>withmitralannulusdisjunction</a:t>
            </a:r>
            <a:r>
              <a:rPr lang="en-IN" dirty="0"/>
              <a:t>(MAD).B,Highannulartissuevelocityof42cm/</a:t>
            </a:r>
            <a:r>
              <a:rPr lang="en-IN" dirty="0" err="1"/>
              <a:t>s.C,Supranormal</a:t>
            </a:r>
            <a:r>
              <a:rPr lang="en-IN" dirty="0"/>
              <a:t> strain(meanvalue,28%)intheposterolateraltrident,andsubnormalstraininthebasalseptalwall(</a:t>
            </a:r>
            <a:r>
              <a:rPr lang="en-IN" dirty="0" err="1"/>
              <a:t>meanvalue</a:t>
            </a:r>
            <a:r>
              <a:rPr lang="en-IN" dirty="0"/>
              <a:t>,&lt;18%).</a:t>
            </a:r>
            <a:r>
              <a:rPr lang="en-IN" dirty="0" err="1"/>
              <a:t>D,Markedlyincreasedvalueofmyocardial</a:t>
            </a:r>
            <a:r>
              <a:rPr lang="en-IN" dirty="0"/>
              <a:t> </a:t>
            </a:r>
            <a:r>
              <a:rPr lang="en-IN" dirty="0" err="1"/>
              <a:t>workindexintheposterolateraltrident</a:t>
            </a:r>
            <a:r>
              <a:rPr lang="en-IN" dirty="0"/>
              <a:t>(meanvalue,3376mmHg%forbloodpressure[BP]of132/84mmHg;scale,red&gt;3000mmHg%;normal[SD]value, 1896[308]mmHg%).E,Postsystolicshorteningdemonstratedinthebasalandmidlateralregions.Arrowheadsindicatepeakstrain.F,Mechanicaldispersion (SDoftimetopeak,80milliseconds).Arrowheadsindicatepeakstrain.ANTindicatesanterior;INF,inferior;LAT,lateral;POST,posterior;SEPT,septum.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25067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35733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3151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45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8959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51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349591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884260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0" i="0" u="none" strike="noStrike" baseline="0" dirty="0">
                <a:latin typeface="AkzidenzGroteskBE-Light"/>
              </a:rPr>
              <a:t>mitral valve leaflet tissue </a:t>
            </a:r>
            <a:r>
              <a:rPr lang="en-US" sz="1800" b="0" i="0" u="none" strike="noStrike" baseline="0" dirty="0">
                <a:latin typeface="AkzidenzGroteskBE-Light"/>
              </a:rPr>
              <a:t>is observably attached to left atrial tissue at a point separate</a:t>
            </a:r>
          </a:p>
          <a:p>
            <a:pPr algn="l"/>
            <a:r>
              <a:rPr lang="en-US" sz="1800" b="0" i="0" u="none" strike="noStrike" baseline="0" dirty="0">
                <a:latin typeface="AkzidenzGroteskBE-Light"/>
              </a:rPr>
              <a:t>from the connection of left atrial tissue to the more </a:t>
            </a:r>
            <a:r>
              <a:rPr lang="en-IN" sz="1800" b="0" i="0" u="none" strike="noStrike" baseline="0" dirty="0">
                <a:latin typeface="AkzidenzGroteskBE-Light"/>
              </a:rPr>
              <a:t>muscular left ventricular tissue</a:t>
            </a:r>
          </a:p>
          <a:p>
            <a:pPr algn="l"/>
            <a:endParaRPr lang="en-IN" sz="1800" b="0" i="0" u="none" strike="noStrike" baseline="0" dirty="0">
              <a:latin typeface="AkzidenzGroteskBE-Light"/>
            </a:endParaRPr>
          </a:p>
          <a:p>
            <a:pPr algn="l"/>
            <a:r>
              <a:rPr lang="en-US" sz="1800" b="0" i="0" u="none" strike="noStrike" baseline="0" dirty="0">
                <a:latin typeface="AkzidenzGroteskBE-Light"/>
              </a:rPr>
              <a:t>MAD tissue appears to be created by a stretching or “curtain-like” deformation of the fibrous annulus, and atrial myocytes may not be present</a:t>
            </a:r>
          </a:p>
          <a:p>
            <a:pPr algn="l"/>
            <a:r>
              <a:rPr lang="en-US" sz="1800" b="0" i="0" u="none" strike="noStrike" baseline="0" dirty="0">
                <a:latin typeface="AkzidenzGroteskBE-Light"/>
              </a:rPr>
              <a:t>in the region of disjunction</a:t>
            </a:r>
            <a:endParaRPr lang="en-IN" sz="1800" b="0" i="0" u="none" strike="noStrike" baseline="0" dirty="0">
              <a:latin typeface="AkzidenzGroteskBE-Light"/>
            </a:endParaRPr>
          </a:p>
          <a:p>
            <a:pPr algn="l"/>
            <a:endParaRPr lang="en-IN" sz="1800" b="0" i="0" u="none" strike="noStrike" baseline="0" dirty="0">
              <a:latin typeface="AkzidenzGroteskBE-Light"/>
            </a:endParaRPr>
          </a:p>
          <a:p>
            <a:pPr algn="l"/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1522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2834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 dirty="0" err="1"/>
              <a:t>AandB</a:t>
            </a:r>
            <a:r>
              <a:rPr lang="en-IN" dirty="0"/>
              <a:t>)In normal </a:t>
            </a:r>
            <a:r>
              <a:rPr lang="en-IN" dirty="0" err="1"/>
              <a:t>subjects,</a:t>
            </a:r>
            <a:r>
              <a:rPr lang="en-IN" b="1" dirty="0" err="1"/>
              <a:t>posterior</a:t>
            </a:r>
            <a:r>
              <a:rPr lang="en-IN" b="1" dirty="0"/>
              <a:t> </a:t>
            </a:r>
            <a:r>
              <a:rPr lang="en-IN" dirty="0"/>
              <a:t>annular(Po)motion is  coupled to </a:t>
            </a:r>
            <a:r>
              <a:rPr lang="en-IN" dirty="0" err="1"/>
              <a:t>LVdeformation.Posterior</a:t>
            </a:r>
            <a:r>
              <a:rPr lang="en-IN" dirty="0"/>
              <a:t> annulus  is moved towards </a:t>
            </a:r>
            <a:r>
              <a:rPr lang="en-IN" dirty="0" err="1"/>
              <a:t>Lvapex</a:t>
            </a:r>
            <a:r>
              <a:rPr lang="en-IN" dirty="0"/>
              <a:t> by longitudinal LV contraction(</a:t>
            </a:r>
            <a:r>
              <a:rPr lang="en-IN" dirty="0" err="1"/>
              <a:t>redarrow</a:t>
            </a:r>
            <a:r>
              <a:rPr lang="en-IN" dirty="0"/>
              <a:t>),while anterior annulus(An)</a:t>
            </a:r>
            <a:r>
              <a:rPr lang="en-IN" dirty="0" err="1"/>
              <a:t>isfixed</a:t>
            </a:r>
            <a:r>
              <a:rPr lang="en-IN" dirty="0"/>
              <a:t> by the aortic root.(</a:t>
            </a:r>
            <a:r>
              <a:rPr lang="en-IN" b="1" dirty="0" err="1"/>
              <a:t>CandD</a:t>
            </a:r>
            <a:r>
              <a:rPr lang="en-IN" b="1" dirty="0"/>
              <a:t>)</a:t>
            </a:r>
            <a:r>
              <a:rPr lang="en-IN" dirty="0"/>
              <a:t>The  </a:t>
            </a:r>
            <a:r>
              <a:rPr lang="en-IN" dirty="0" err="1"/>
              <a:t>antero</a:t>
            </a:r>
            <a:r>
              <a:rPr lang="en-IN" dirty="0"/>
              <a:t> lateral (AL) and posteromedial (PM)annulus are pulled </a:t>
            </a:r>
            <a:r>
              <a:rPr lang="en-IN" dirty="0" err="1"/>
              <a:t>downwardsandinwards</a:t>
            </a:r>
            <a:r>
              <a:rPr lang="en-IN" dirty="0"/>
              <a:t>(</a:t>
            </a:r>
            <a:r>
              <a:rPr lang="en-IN" dirty="0" err="1"/>
              <a:t>redarrows</a:t>
            </a:r>
            <a:r>
              <a:rPr lang="en-IN" dirty="0"/>
              <a:t>).</a:t>
            </a:r>
            <a:r>
              <a:rPr lang="en-IN" dirty="0" err="1"/>
              <a:t>TheseLVmotionscontracttheannulusand“fold”it</a:t>
            </a:r>
            <a:r>
              <a:rPr lang="en-IN" dirty="0"/>
              <a:t> </a:t>
            </a:r>
            <a:r>
              <a:rPr lang="en-IN" dirty="0" err="1"/>
              <a:t>intoadeepersaddle</a:t>
            </a:r>
            <a:r>
              <a:rPr lang="en-IN" dirty="0"/>
              <a:t>. (</a:t>
            </a:r>
            <a:r>
              <a:rPr lang="en-IN" dirty="0" err="1"/>
              <a:t>EandF</a:t>
            </a:r>
            <a:r>
              <a:rPr lang="en-IN" dirty="0"/>
              <a:t>) </a:t>
            </a:r>
            <a:r>
              <a:rPr lang="en-IN" dirty="0" err="1"/>
              <a:t>Incontrast,the</a:t>
            </a:r>
            <a:r>
              <a:rPr lang="en-IN" dirty="0"/>
              <a:t> disjunctive posterior annulus(Po)does not follow LV deformation (</a:t>
            </a:r>
            <a:r>
              <a:rPr lang="en-IN" dirty="0" err="1"/>
              <a:t>redarrowhead</a:t>
            </a:r>
            <a:r>
              <a:rPr lang="en-IN" dirty="0"/>
              <a:t>),</a:t>
            </a:r>
            <a:r>
              <a:rPr lang="en-IN" dirty="0" err="1"/>
              <a:t>butfollowsinsteadthemotionoftheLAwall</a:t>
            </a:r>
            <a:r>
              <a:rPr lang="en-IN" dirty="0"/>
              <a:t>(</a:t>
            </a:r>
            <a:r>
              <a:rPr lang="en-IN" dirty="0" err="1"/>
              <a:t>redarrow</a:t>
            </a:r>
            <a:r>
              <a:rPr lang="en-IN" dirty="0"/>
              <a:t>).(</a:t>
            </a:r>
            <a:r>
              <a:rPr lang="en-IN" dirty="0" err="1"/>
              <a:t>GandH</a:t>
            </a:r>
            <a:r>
              <a:rPr lang="en-IN" dirty="0"/>
              <a:t>)</a:t>
            </a:r>
            <a:r>
              <a:rPr lang="en-IN" dirty="0" err="1"/>
              <a:t>Theannular</a:t>
            </a:r>
            <a:r>
              <a:rPr lang="en-IN" dirty="0"/>
              <a:t> motion(</a:t>
            </a:r>
            <a:r>
              <a:rPr lang="en-IN" dirty="0" err="1"/>
              <a:t>redarrows</a:t>
            </a:r>
            <a:r>
              <a:rPr lang="en-IN" dirty="0"/>
              <a:t>) </a:t>
            </a:r>
            <a:r>
              <a:rPr lang="en-IN" dirty="0" err="1"/>
              <a:t>isdecoupledfromLVdeformation</a:t>
            </a:r>
            <a:r>
              <a:rPr lang="en-IN" dirty="0"/>
              <a:t>(</a:t>
            </a:r>
            <a:r>
              <a:rPr lang="en-IN" dirty="0" err="1"/>
              <a:t>redarrowheads</a:t>
            </a:r>
            <a:r>
              <a:rPr lang="en-IN" dirty="0"/>
              <a:t>), resultinginparadoxicalsystolicexpansionand“unsaddling.”AV¼aortic </a:t>
            </a:r>
            <a:r>
              <a:rPr lang="en-IN" dirty="0" err="1"/>
              <a:t>valve;otherabbreviationsasin</a:t>
            </a:r>
            <a:endParaRPr lang="en-IN" dirty="0"/>
          </a:p>
          <a:p>
            <a:endParaRPr lang="en-IN" dirty="0"/>
          </a:p>
          <a:p>
            <a:pPr algn="l"/>
            <a:r>
              <a:rPr lang="en-IN" sz="1800" b="0" i="0" u="none" strike="noStrike" baseline="0" dirty="0">
                <a:latin typeface="AkzidenzGroteskBE-Light"/>
              </a:rPr>
              <a:t>In patients with </a:t>
            </a:r>
            <a:r>
              <a:rPr lang="en-US" sz="1800" b="0" i="0" u="none" strike="noStrike" baseline="0" dirty="0">
                <a:latin typeface="AkzidenzGroteskBE-Light"/>
              </a:rPr>
              <a:t>MAD (distance </a:t>
            </a:r>
            <a:r>
              <a:rPr lang="en-US" sz="1800" b="0" i="0" u="none" strike="noStrike" baseline="0" dirty="0">
                <a:latin typeface="SymbolMT"/>
              </a:rPr>
              <a:t>≥</a:t>
            </a:r>
            <a:r>
              <a:rPr lang="en-US" sz="1800" b="0" i="0" u="none" strike="noStrike" baseline="0" dirty="0">
                <a:latin typeface="AkzidenzGroteskBE-Light"/>
              </a:rPr>
              <a:t>5 mm), the mitral annulus paradoxically expanded and flattened, becoming less saddle-shaped</a:t>
            </a:r>
          </a:p>
          <a:p>
            <a:pPr algn="l"/>
            <a:r>
              <a:rPr lang="en-IN" sz="1800" b="0" i="0" u="none" strike="noStrike" baseline="0" dirty="0">
                <a:latin typeface="AkzidenzGroteskBE-Light"/>
              </a:rPr>
              <a:t>during ventricular systole.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9385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"/>
              </a:rPr>
              <a:t>An apical view of the mitral valve and annulus showing the anterior lea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+fb"/>
              </a:rPr>
              <a:t>fl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"/>
              </a:rPr>
              <a:t>et and scallops (peach), the posterior lea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+fb"/>
              </a:rPr>
              <a:t>fl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"/>
              </a:rPr>
              <a:t>et and scallops (yellow), and the most common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"/>
              </a:rPr>
              <a:t>areas where MAD occurs in normal hearts (blue). MAD occurring in these regions (blue) may be considered evolutional in contrast to pathogenic MAD, which occurs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"/>
              </a:rPr>
              <a:t>mostly posteriorly. (B to D) The bimodal distribution of MAD in normal hearts is shown in a frequency histogram. Reproduced with permission from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dvOT2986fa51"/>
              </a:rPr>
              <a:t>Toh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"/>
              </a:rPr>
              <a:t> et al.</a:t>
            </a:r>
            <a:r>
              <a:rPr lang="en-US" sz="1800" b="0" i="0" u="none" strike="noStrike" baseline="0" dirty="0">
                <a:solidFill>
                  <a:srgbClr val="2197D2"/>
                </a:solidFill>
                <a:latin typeface="AdvOT2986fa51"/>
              </a:rPr>
              <a:t>22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"/>
              </a:rPr>
              <a:t>Abbreviation as in </a:t>
            </a:r>
            <a:r>
              <a:rPr lang="en-US" sz="1800" b="0" i="0" u="none" strike="noStrike" baseline="0" dirty="0">
                <a:solidFill>
                  <a:srgbClr val="2197D2"/>
                </a:solidFill>
                <a:latin typeface="AdvOTc3f2c111.B"/>
              </a:rPr>
              <a:t>Figure 1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OT2986fa51"/>
              </a:rPr>
              <a:t>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3699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FrutigerLTStd-Light"/>
              </a:rPr>
              <a:t>the posteroinferior aspect of the</a:t>
            </a:r>
          </a:p>
          <a:p>
            <a:pPr algn="l"/>
            <a:r>
              <a:rPr lang="en-US" sz="1800" b="0" i="0" u="none" strike="noStrike" baseline="0" dirty="0">
                <a:latin typeface="FrutigerLTStd-Light"/>
              </a:rPr>
              <a:t>LV to bulge into the cavity,56 inferior wall indentation,51</a:t>
            </a:r>
          </a:p>
          <a:p>
            <a:pPr algn="l"/>
            <a:r>
              <a:rPr lang="en-US" sz="1800" b="0" i="0" u="none" strike="noStrike" baseline="0" dirty="0">
                <a:latin typeface="FrutigerLTStd-Light"/>
              </a:rPr>
              <a:t>and the so-called “ballerina foot” appearance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0735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AE4A25-39BD-4392-A017-968E5883D179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5078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8AB89-406C-4E61-0634-7000DFF800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9CC1F9-7BCB-1701-A853-FEAC260403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01770-884A-168D-3B60-3A3CA685D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F8E51-B4F0-40AA-F2AC-213F5910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B9ECC-2E46-6C63-A7AE-FD5C7DF5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8518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C8D0E-8C6D-74B4-DF01-2AB7BBBE8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50ED2-4C4D-845C-313C-A994C9021F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61E90-CB0A-D44F-5468-92CC17785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601D5-B02E-FEA8-F40D-504D57F7C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57D54-3B6E-1D56-2EE8-210C9A9B6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623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F00D0D-2233-8692-E37D-4ABA53656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6844B-C3AB-B0E2-1675-0FFFC9B16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9EF5E-DBA3-ED18-47F1-A86094A0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B02A99-6D51-38C2-4014-BA045E36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C2430-8896-2AD2-6763-19E411F1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6038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754C5-B6F5-1338-8D8E-D12A0161E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B2D4D-23E3-D9C5-AC56-A37FE7772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6D9E7-3322-0F03-0404-A7501C281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C9B1A-ADE1-4C75-1721-3B86398E8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D1657C-2DF6-D7A4-437F-CFEA90A5D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1739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C3F19-760C-E91A-9A76-803CBA72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95CE6-CFAE-64F7-A128-AFD6CFF182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770E5-DC58-7B9C-6F1A-C3CCB5E9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5EC861-2A4E-A2D7-908A-21103E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0E3A3-C3A9-A0DF-86B7-E647ABC39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093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E7D8-C5E6-FFE5-D849-540FBE911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23263-DC6B-0188-9A34-C2B9D3377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4E28A8-12EC-C119-63EE-27C363858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39E14-5173-6220-F39D-3E47046F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0DE4B-02AD-EC03-1835-EB4EE35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23ABD5-F847-6777-8E8B-7D30447E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47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4AB1C-7C54-CE43-A442-D07B86CFE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DD7D2-847F-86F7-32D1-DDB7296173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3BBE0-2349-8E21-1C18-C3386C033F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BAA372-688E-4396-70A4-3BCD2B4BAA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DB61EC-EBDF-45BD-6453-E2FA05A717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24AE4A-241E-18DB-86FE-A260FC07A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97F898-1D63-BEF1-93FE-ABE41886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58EA7C-B2E0-F552-09BC-5D30C9DDB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5635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0D004-4426-8EA7-6D7E-5819DDF6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7DB9A4-E699-2422-BC54-BDE2ED8AE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58ECB3-E593-EE80-A5CD-A93BBA750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1C32EF-4761-5C87-12C1-2CDABA2C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0259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E3769C-F176-4CBB-D80E-7F5524E79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1C5E40-6D00-96E3-8DC0-803A0C54D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3D723-05EE-B70F-1710-F1450FC88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08149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89EA5-3E30-5317-7487-69EE2B90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7DAE9-393D-1716-68D0-F1716937C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5604A-5873-C47C-6216-52FA76793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E3CA2-E790-AE92-D1A0-78750BF7C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9B4E3-9D49-C1CA-C2DA-15077818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67A7D-6670-0319-49D5-1AADAEBF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454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4DCC0-082A-ECE1-2ACB-D3EA2EA1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2FF02D-7F0E-E277-5D5A-68F4B434E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BEB4DE-FA12-8274-9D98-30BF87A7B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AA26C8-998D-5696-A054-9E759097D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D65F12-015F-62C3-ADB7-79EDA27D2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25AFDC-9D6B-B3D8-22B0-4721BDEF1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613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021E95-363D-622E-D43B-B73B9342E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68EA9-13A5-A0F7-A48E-F8F84D901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05D85-D6F3-ACD9-240B-7363F4B65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27C48-AA32-4E03-BDE2-C24EE0FD7C2C}" type="datetimeFigureOut">
              <a:rPr lang="en-IN" smtClean="0"/>
              <a:t>02-11-2024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BE139-A973-BABF-5313-34D64F4AF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B6DDC-E1BD-AEFC-983B-172EF4E3D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F144A-238F-47DD-ACF1-C4262209CA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7056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75058496_Left_ventricular_fibrosis_and_CMR_tissue_characterization_of_papillary_muscles_in_mitral_valve_prolapse_patients?_tp=eyJjb250ZXh0Ijp7ImZpcnN0UGFnZSI6Il9kaXJlY3QiLCJwYWdlIjoiX2RpcmVjdCJ9fQ" TargetMode="External"/><Relationship Id="rId2" Type="http://schemas.openxmlformats.org/officeDocument/2006/relationships/hyperlink" Target="https://www.sciencedirect.com/author/7004629354/francesco-maisano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BF9E8-BB3F-95AC-EB92-52CAF359EB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l"/>
            <a:r>
              <a:rPr lang="en-IN" sz="3200" b="1" i="0" u="none" strike="noStrike" baseline="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OTa2a4c9ce"/>
              </a:rPr>
              <a:t>Mitral Annular Disjunction</a:t>
            </a:r>
            <a:r>
              <a:rPr lang="en-US" sz="88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IN" sz="8800" b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2E8D6-1A93-3769-736A-389951F87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1789" y="3602038"/>
            <a:ext cx="7161087" cy="1709702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latin typeface="AkzidenzGroteskBE-Light"/>
              </a:rPr>
              <a:t>Abnormality of the mitral annulus in which a portion of the mitral valve (MV) leaflets insert into the </a:t>
            </a:r>
            <a:r>
              <a:rPr lang="en-US" sz="1800" b="1" i="0" u="none" strike="noStrike" baseline="0" dirty="0">
                <a:latin typeface="AkzidenzGroteskBE-Light"/>
              </a:rPr>
              <a:t>atrial wall </a:t>
            </a:r>
            <a:r>
              <a:rPr lang="en-US" sz="1800" b="0" i="0" u="none" strike="noStrike" baseline="0" dirty="0">
                <a:latin typeface="AkzidenzGroteskBE-Light"/>
              </a:rPr>
              <a:t>at a point distant from the junction of the left atrial and left ventricular myocardial tissue</a:t>
            </a:r>
          </a:p>
          <a:p>
            <a:pPr algn="l"/>
            <a:endParaRPr lang="en-US" sz="1800" dirty="0">
              <a:latin typeface="AkzidenzGroteskBE-Light"/>
            </a:endParaRPr>
          </a:p>
          <a:p>
            <a:pPr algn="l"/>
            <a:r>
              <a:rPr lang="en-US" sz="1800" dirty="0">
                <a:latin typeface="AkzidenzGroteskBE-Light"/>
              </a:rPr>
              <a:t>1981 – Bharati et al </a:t>
            </a:r>
            <a:endParaRPr lang="en-IN" dirty="0"/>
          </a:p>
        </p:txBody>
      </p:sp>
      <p:pic>
        <p:nvPicPr>
          <p:cNvPr id="4" name="MAD">
            <a:hlinkClick r:id="" action="ppaction://media"/>
            <a:extLst>
              <a:ext uri="{FF2B5EF4-FFF2-40B4-BE49-F238E27FC236}">
                <a16:creationId xmlns:a16="http://schemas.microsoft.com/office/drawing/2014/main" id="{7811C90C-2C27-BC55-F413-4B64C5E118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9943" y="123290"/>
            <a:ext cx="3429000" cy="7461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C3D326-B0AA-8441-AAB8-3DAD9FAF99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1358" y="-1193690"/>
            <a:ext cx="4578585" cy="4026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8DC712-3A37-E295-461C-F36A9887F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77156" y="-1247668"/>
            <a:ext cx="4388076" cy="390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65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059B-0AE8-D542-11F1-9A5C7A5A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9788" y="-653142"/>
            <a:ext cx="10515600" cy="1018268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6A371-88AA-9BE3-0B1F-9BA12F359E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IN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F1540C6-C7DE-70EE-1409-DD68ED23A5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0" y="840581"/>
            <a:ext cx="4025779" cy="517683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3EDEEA-9AB7-B3D6-3196-10FBB85A0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65126"/>
            <a:ext cx="5183188" cy="303212"/>
          </a:xfrm>
        </p:spPr>
        <p:txBody>
          <a:bodyPr>
            <a:normAutofit fontScale="70000" lnSpcReduction="20000"/>
          </a:bodyPr>
          <a:lstStyle/>
          <a:p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8A3E38-F3AC-2F90-F075-DAB05C91A4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045028"/>
            <a:ext cx="5183188" cy="5144635"/>
          </a:xfrm>
        </p:spPr>
        <p:txBody>
          <a:bodyPr>
            <a:normAutofit/>
          </a:bodyPr>
          <a:lstStyle/>
          <a:p>
            <a:pPr algn="l"/>
            <a:r>
              <a:rPr lang="en-IN" sz="2400" b="1" i="0" u="none" strike="noStrike" baseline="0" dirty="0">
                <a:latin typeface="AkzidenzGroteskBE-Light"/>
              </a:rPr>
              <a:t>what seems to be </a:t>
            </a:r>
            <a:r>
              <a:rPr lang="en-US" sz="2400" b="1" i="0" u="none" strike="noStrike" baseline="0" dirty="0">
                <a:latin typeface="AkzidenzGroteskBE-Light"/>
              </a:rPr>
              <a:t>MAD is sometimes the bowed posterior leaflet in MVP</a:t>
            </a:r>
          </a:p>
          <a:p>
            <a:pPr algn="l"/>
            <a:r>
              <a:rPr lang="en-US" sz="2400" b="1" i="0" u="none" strike="noStrike" baseline="0" dirty="0">
                <a:latin typeface="AkzidenzGroteskBE-Light"/>
              </a:rPr>
              <a:t>contacting the atrial wall and giving the false appearance of an abnormal insertion point</a:t>
            </a:r>
          </a:p>
          <a:p>
            <a:pPr algn="l"/>
            <a:endParaRPr lang="en-US" sz="2400" b="1" dirty="0">
              <a:latin typeface="AkzidenzGroteskBE-Light"/>
            </a:endParaRPr>
          </a:p>
          <a:p>
            <a:pPr algn="l"/>
            <a:r>
              <a:rPr lang="en-IN" sz="2400" b="1" i="0" u="none" strike="noStrike" baseline="0" dirty="0">
                <a:latin typeface="AkzidenzGroteskBE-Light"/>
              </a:rPr>
              <a:t>they </a:t>
            </a:r>
            <a:r>
              <a:rPr lang="en-IN" sz="2400" b="1" i="0" u="none" strike="noStrike" baseline="0">
                <a:latin typeface="AkzidenzGroteskBE-Light"/>
              </a:rPr>
              <a:t>suggest </a:t>
            </a:r>
            <a:r>
              <a:rPr lang="en-US" sz="2400" b="1" i="0" u="none" strike="noStrike" baseline="0">
                <a:latin typeface="AkzidenzGroteskBE-Light"/>
              </a:rPr>
              <a:t>CMR </a:t>
            </a:r>
            <a:r>
              <a:rPr lang="en-US" sz="2400" b="1" i="0" u="none" strike="noStrike" baseline="0" dirty="0">
                <a:latin typeface="AkzidenzGroteskBE-Light"/>
              </a:rPr>
              <a:t>and examining MV posterior leaflet insertion</a:t>
            </a:r>
            <a:endParaRPr lang="en-IN" sz="3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D63E8-5C01-9BCC-1F33-372E961F3FF2}"/>
              </a:ext>
            </a:extLst>
          </p:cNvPr>
          <p:cNvSpPr txBox="1"/>
          <p:nvPr/>
        </p:nvSpPr>
        <p:spPr>
          <a:xfrm>
            <a:off x="5997575" y="6493508"/>
            <a:ext cx="609382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baseline="0" dirty="0">
                <a:latin typeface="AkzidenzGroteskBE-Light"/>
              </a:rPr>
              <a:t>doi: 10.1016/j.echo.2021.09.002</a:t>
            </a:r>
            <a:endParaRPr lang="en-IN" sz="3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8DDC01-3506-E72E-D4D9-7E0D5136E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779" y="840581"/>
            <a:ext cx="1625583" cy="50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30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B75F-2418-CBD9-7966-BD22F1EF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57B7A5-E557-93A5-903C-287F9DD78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7161" y="279134"/>
            <a:ext cx="8719858" cy="6518932"/>
          </a:xfrm>
        </p:spPr>
      </p:pic>
    </p:spTree>
    <p:extLst>
      <p:ext uri="{BB962C8B-B14F-4D97-AF65-F5344CB8AC3E}">
        <p14:creationId xmlns:p14="http://schemas.microsoft.com/office/powerpoint/2010/main" val="3907146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A06CD-A8BC-48B9-E4AD-84D00DE20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AA983-64F0-AF12-6149-AFA57DBC3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784" y="1058779"/>
            <a:ext cx="10868241" cy="5621154"/>
          </a:xfrm>
        </p:spPr>
      </p:pic>
    </p:spTree>
    <p:extLst>
      <p:ext uri="{BB962C8B-B14F-4D97-AF65-F5344CB8AC3E}">
        <p14:creationId xmlns:p14="http://schemas.microsoft.com/office/powerpoint/2010/main" val="2603511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BDF07-B098-53F8-4BF0-A2840516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35924"/>
          </a:xfrm>
        </p:spPr>
        <p:txBody>
          <a:bodyPr>
            <a:normAutofit fontScale="90000"/>
          </a:bodyPr>
          <a:lstStyle/>
          <a:p>
            <a:pPr algn="ctr"/>
            <a:r>
              <a:rPr lang="en-IN" sz="3200" b="1" i="0" u="none" strike="noStrike" baseline="0" dirty="0">
                <a:latin typeface="AkzidenzGroteskBE-Md"/>
              </a:rPr>
              <a:t>BIOMECHANICS AND PATHOPHYSIOLOGY</a:t>
            </a:r>
            <a:endParaRPr lang="en-IN" sz="66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7803B6-5258-E75F-AB06-CE2335AA1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04797" y="875211"/>
            <a:ext cx="9301797" cy="535615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B2B2EB-D78F-2EE2-B359-4B73CEF97A97}"/>
              </a:ext>
            </a:extLst>
          </p:cNvPr>
          <p:cNvSpPr txBox="1"/>
          <p:nvPr/>
        </p:nvSpPr>
        <p:spPr>
          <a:xfrm>
            <a:off x="326571" y="6305529"/>
            <a:ext cx="112601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200" dirty="0"/>
              <a:t>Functional </a:t>
            </a:r>
            <a:r>
              <a:rPr lang="en-IN" sz="1200" dirty="0" err="1"/>
              <a:t>ImplicationofMitralAnnular</a:t>
            </a:r>
            <a:r>
              <a:rPr lang="en-IN" sz="1200" dirty="0"/>
              <a:t> </a:t>
            </a:r>
            <a:r>
              <a:rPr lang="en-IN" sz="1200" dirty="0" err="1"/>
              <a:t>DisjunctioninMitralValveProlapse</a:t>
            </a:r>
            <a:r>
              <a:rPr lang="en-IN" sz="1200" dirty="0"/>
              <a:t> AQuantitativeDynamic3DEchocardiographicStudy AlexPui-WaiLee,MD,aChun-NaJin,PHD,aYitingFan,MM,a,bRandolphH.L.Wong,MBCHB,c </a:t>
            </a:r>
            <a:r>
              <a:rPr lang="en-IN" sz="1200" dirty="0" err="1"/>
              <a:t>MalcolmJ.Underwood,MD,bSongWan,MDb</a:t>
            </a:r>
            <a:endParaRPr lang="en-IN" sz="1200" dirty="0"/>
          </a:p>
        </p:txBody>
      </p:sp>
    </p:spTree>
    <p:extLst>
      <p:ext uri="{BB962C8B-B14F-4D97-AF65-F5344CB8AC3E}">
        <p14:creationId xmlns:p14="http://schemas.microsoft.com/office/powerpoint/2010/main" val="3397716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E9F7-559E-7949-A62B-50BC8A617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8E244-300B-4E46-968F-523411884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IN" sz="2400" b="1" i="0" u="none" strike="noStrike" baseline="0" dirty="0">
                <a:latin typeface="AkzidenzGroteskBE-Light"/>
              </a:rPr>
              <a:t>mitral annular diameter </a:t>
            </a:r>
            <a:r>
              <a:rPr lang="en-IN" sz="2400" b="0" i="0" u="none" strike="noStrike" baseline="0" dirty="0">
                <a:latin typeface="AkzidenzGroteskBE-Light"/>
              </a:rPr>
              <a:t>was larger in systole than in </a:t>
            </a:r>
            <a:r>
              <a:rPr lang="en-US" sz="2400" b="0" i="0" u="none" strike="noStrike" baseline="0" dirty="0">
                <a:latin typeface="AkzidenzGroteskBE-Light"/>
              </a:rPr>
              <a:t>diastole for patients with MAD</a:t>
            </a:r>
          </a:p>
          <a:p>
            <a:pPr algn="l"/>
            <a:endParaRPr lang="en-US" sz="2400" dirty="0">
              <a:latin typeface="AkzidenzGroteskBE-Light"/>
            </a:endParaRPr>
          </a:p>
          <a:p>
            <a:pPr algn="l"/>
            <a:r>
              <a:rPr lang="en-IN" sz="2400" b="0" i="0" u="none" strike="noStrike" baseline="0" dirty="0">
                <a:latin typeface="AkzidenzGroteskBE-Light"/>
              </a:rPr>
              <a:t>In addition, abnormal </a:t>
            </a:r>
            <a:r>
              <a:rPr lang="en-US" sz="2400" b="1" i="0" u="none" strike="noStrike" baseline="0" dirty="0">
                <a:latin typeface="AkzidenzGroteskBE-Light"/>
              </a:rPr>
              <a:t>systolic superior shift of papillary muscles </a:t>
            </a:r>
            <a:r>
              <a:rPr lang="en-US" sz="2400" b="0" i="0" u="none" strike="noStrike" baseline="0" dirty="0">
                <a:latin typeface="AkzidenzGroteskBE-Light"/>
              </a:rPr>
              <a:t>(papillary muscle traction) is also observed in patients with diffuse myxomatous </a:t>
            </a:r>
            <a:r>
              <a:rPr lang="en-IN" sz="2400" b="0" i="0" u="none" strike="noStrike" baseline="0" dirty="0">
                <a:latin typeface="AkzidenzGroteskBE-Light"/>
              </a:rPr>
              <a:t>degeneration.</a:t>
            </a:r>
          </a:p>
          <a:p>
            <a:pPr algn="l"/>
            <a:endParaRPr lang="en-IN" sz="2400" dirty="0">
              <a:latin typeface="AkzidenzGroteskBE-Light"/>
            </a:endParaRPr>
          </a:p>
          <a:p>
            <a:r>
              <a:rPr lang="en-US" sz="2400" b="0" i="0" u="none" strike="noStrike" baseline="0" dirty="0">
                <a:latin typeface="AkzidenzGroteskBE-Light"/>
              </a:rPr>
              <a:t>In patients with MVP, estimated prevalence of ventricular arrhythmias ranges from </a:t>
            </a:r>
            <a:r>
              <a:rPr lang="en-US" sz="2400" b="1" i="0" u="none" strike="noStrike" baseline="0" dirty="0">
                <a:latin typeface="AkzidenzGroteskBE-Light"/>
              </a:rPr>
              <a:t>11%</a:t>
            </a:r>
            <a:r>
              <a:rPr lang="en-US" sz="2400" b="0" i="0" u="none" strike="noStrike" baseline="0" dirty="0">
                <a:latin typeface="AkzidenzGroteskBE-Light"/>
              </a:rPr>
              <a:t> with symptomatic arrhythmias to </a:t>
            </a:r>
            <a:r>
              <a:rPr lang="en-US" sz="2400" b="1" i="0" u="none" strike="noStrike" baseline="0" dirty="0">
                <a:latin typeface="AkzidenzGroteskBE-Light"/>
              </a:rPr>
              <a:t>43% with at least 5% </a:t>
            </a:r>
            <a:r>
              <a:rPr lang="en-US" sz="2400" b="0" i="0" u="none" strike="noStrike" baseline="0" dirty="0">
                <a:latin typeface="AkzidenzGroteskBE-Light"/>
              </a:rPr>
              <a:t>ventricular </a:t>
            </a:r>
            <a:r>
              <a:rPr lang="en-IN" sz="2400" b="0" i="0" u="none" strike="noStrike" baseline="0" dirty="0">
                <a:latin typeface="AkzidenzGroteskBE-Light"/>
              </a:rPr>
              <a:t>ectopy on cardiac monitor</a:t>
            </a:r>
          </a:p>
          <a:p>
            <a:pPr algn="l"/>
            <a:endParaRPr lang="en-IN" sz="2400" b="0" i="0" u="none" strike="noStrike" baseline="0" dirty="0">
              <a:latin typeface="AkzidenzGroteskBE-Light"/>
            </a:endParaRPr>
          </a:p>
          <a:p>
            <a:pPr algn="l"/>
            <a:endParaRPr lang="en-IN" sz="1800" dirty="0">
              <a:latin typeface="AkzidenzGroteskBE-Light"/>
            </a:endParaRPr>
          </a:p>
          <a:p>
            <a:pPr algn="l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87150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A07A2-62D4-81CD-9B26-40A7C0E7C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475"/>
          </a:xfrm>
        </p:spPr>
        <p:txBody>
          <a:bodyPr/>
          <a:lstStyle/>
          <a:p>
            <a:pPr algn="ctr"/>
            <a:r>
              <a:rPr lang="en-IN" b="1" dirty="0"/>
              <a:t>MAD in Normal subjects vs pathological MAD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268A8-4E5F-DD62-D192-AAF689C06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6731"/>
            <a:ext cx="10515600" cy="4570232"/>
          </a:xfrm>
        </p:spPr>
        <p:txBody>
          <a:bodyPr/>
          <a:lstStyle/>
          <a:p>
            <a:pPr algn="l"/>
            <a:r>
              <a:rPr lang="en-IN" b="0" i="0" u="none" strike="noStrike" baseline="0" dirty="0">
                <a:latin typeface="AdvOTe81213fa"/>
              </a:rPr>
              <a:t>In a study of </a:t>
            </a:r>
            <a:r>
              <a:rPr lang="en-US" b="0" i="0" u="none" strike="noStrike" baseline="0" dirty="0">
                <a:latin typeface="AdvOTe81213fa"/>
              </a:rPr>
              <a:t>more than 600 individuals without known cardiovascular disease or risk factors for cardiac disease, MAD was identi</a:t>
            </a:r>
            <a:r>
              <a:rPr lang="en-US" b="0" i="0" u="none" strike="noStrike" baseline="0" dirty="0">
                <a:latin typeface="AdvOTe81213fa+fb"/>
              </a:rPr>
              <a:t>fi</a:t>
            </a:r>
            <a:r>
              <a:rPr lang="en-US" b="0" i="0" u="none" strike="noStrike" baseline="0" dirty="0">
                <a:latin typeface="AdvOTe81213fa"/>
              </a:rPr>
              <a:t>ed in 80%</a:t>
            </a:r>
          </a:p>
          <a:p>
            <a:pPr marL="0" indent="0" algn="l">
              <a:buNone/>
            </a:pPr>
            <a:endParaRPr lang="en-US" b="0" i="0" u="none" strike="noStrike" baseline="0" dirty="0">
              <a:latin typeface="AdvOTe81213fa"/>
            </a:endParaRPr>
          </a:p>
          <a:p>
            <a:pPr algn="l"/>
            <a:r>
              <a:rPr lang="en-IN" b="0" i="0" u="none" strike="noStrike" baseline="0" dirty="0">
                <a:latin typeface="AdvOTe81213fa"/>
              </a:rPr>
              <a:t>However, only 5% of </a:t>
            </a:r>
            <a:r>
              <a:rPr lang="en-US" b="0" i="0" u="none" strike="noStrike" baseline="0" dirty="0">
                <a:latin typeface="AdvOTe81213fa"/>
              </a:rPr>
              <a:t>MAD cases were 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AdvOTe81213fa"/>
              </a:rPr>
              <a:t>P</a:t>
            </a:r>
            <a:r>
              <a:rPr lang="en-US" b="0" i="0" u="none" strike="noStrike" baseline="0" dirty="0">
                <a:latin typeface="AdvOTe81213fa"/>
              </a:rPr>
              <a:t>osteriorly located, with the majority being</a:t>
            </a:r>
            <a:r>
              <a:rPr lang="en-US" b="0" i="0" u="none" strike="noStrike" baseline="0" dirty="0">
                <a:solidFill>
                  <a:srgbClr val="FF0000"/>
                </a:solidFill>
                <a:latin typeface="AdvOTe81213fa"/>
              </a:rPr>
              <a:t> </a:t>
            </a:r>
            <a:r>
              <a:rPr lang="en-US" b="1" i="0" u="none" strike="noStrike" baseline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OTe81213fa"/>
              </a:rPr>
              <a:t>inferior, anterior, or anterolaterally</a:t>
            </a:r>
          </a:p>
          <a:p>
            <a:pPr marL="0" indent="0" algn="l">
              <a:buNone/>
            </a:pPr>
            <a:endParaRPr lang="en-US" b="0" i="0" u="none" strike="noStrike" baseline="0" dirty="0">
              <a:latin typeface="AdvOTe81213fa"/>
            </a:endParaRPr>
          </a:p>
          <a:p>
            <a:pPr algn="l"/>
            <a:r>
              <a:rPr lang="en-US" b="0" i="0" u="none" strike="noStrike" baseline="0" dirty="0">
                <a:latin typeface="AdvOTe81213fa"/>
              </a:rPr>
              <a:t>evolutional MAD</a:t>
            </a:r>
            <a:r>
              <a:rPr lang="en-US" b="0" i="0" u="none" strike="noStrike" baseline="0" dirty="0">
                <a:latin typeface="AdvOTe81213fa+20"/>
              </a:rPr>
              <a:t>” </a:t>
            </a:r>
            <a:r>
              <a:rPr lang="en-US" b="0" i="0" u="none" strike="noStrike" baseline="0" dirty="0">
                <a:latin typeface="AdvOTe81213fa"/>
              </a:rPr>
              <a:t>occurs mostly in the commissural regions, whereas </a:t>
            </a:r>
            <a:r>
              <a:rPr lang="en-US" b="0" i="0" u="none" strike="noStrike" baseline="0" dirty="0">
                <a:latin typeface="AdvOTe81213fa+20"/>
              </a:rPr>
              <a:t>“</a:t>
            </a:r>
            <a:r>
              <a:rPr lang="en-US" b="1" i="0" u="none" strike="noStrike" baseline="0" dirty="0">
                <a:solidFill>
                  <a:srgbClr val="FF0000"/>
                </a:solidFill>
                <a:latin typeface="AdvOTe81213fa"/>
              </a:rPr>
              <a:t>pathogenic MAD</a:t>
            </a:r>
            <a:r>
              <a:rPr lang="en-US" b="0" i="0" u="none" strike="noStrike" baseline="0" dirty="0">
                <a:latin typeface="AdvOTe81213fa+20"/>
              </a:rPr>
              <a:t>” </a:t>
            </a:r>
            <a:r>
              <a:rPr lang="en-US" b="0" i="0" u="none" strike="noStrike" baseline="0" dirty="0">
                <a:latin typeface="AdvOTe81213fa"/>
              </a:rPr>
              <a:t>is seen </a:t>
            </a:r>
            <a:r>
              <a:rPr lang="en-US" b="1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posteriorly</a:t>
            </a:r>
            <a:r>
              <a:rPr lang="en-US" sz="1800" b="0" i="0" u="none" strike="noStrike" baseline="0" dirty="0">
                <a:latin typeface="AdvOTe81213fa"/>
              </a:rPr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7426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8776-DF4C-3FCC-14B7-F027BD56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79108-CCD9-BDED-CCB7-160483442B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7275" y="0"/>
            <a:ext cx="9724322" cy="6858000"/>
          </a:xfrm>
        </p:spPr>
      </p:pic>
    </p:spTree>
    <p:extLst>
      <p:ext uri="{BB962C8B-B14F-4D97-AF65-F5344CB8AC3E}">
        <p14:creationId xmlns:p14="http://schemas.microsoft.com/office/powerpoint/2010/main" val="1916033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7972-99BB-1DF4-5EF6-6DEC63C8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31709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55BC5-CEAC-2725-48A8-A7E504C8D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1783"/>
            <a:ext cx="10515600" cy="4975180"/>
          </a:xfrm>
        </p:spPr>
        <p:txBody>
          <a:bodyPr>
            <a:normAutofit/>
          </a:bodyPr>
          <a:lstStyle/>
          <a:p>
            <a:pPr algn="l"/>
            <a:r>
              <a:rPr lang="en-US" b="0" i="0" u="none" strike="noStrike" baseline="0" dirty="0">
                <a:latin typeface="AkzidenzGroteskBE-Light"/>
              </a:rPr>
              <a:t>parasternal long-axis view and occasionally in the apical </a:t>
            </a:r>
            <a:r>
              <a:rPr lang="en-IN" b="0" i="0" u="none" strike="noStrike" baseline="0" dirty="0">
                <a:latin typeface="AkzidenzGroteskBE-Light"/>
              </a:rPr>
              <a:t>views</a:t>
            </a:r>
          </a:p>
          <a:p>
            <a:pPr algn="l"/>
            <a:endParaRPr lang="en-IN" dirty="0">
              <a:latin typeface="AkzidenzGroteskBE-Light"/>
            </a:endParaRPr>
          </a:p>
          <a:p>
            <a:pPr algn="l"/>
            <a:r>
              <a:rPr lang="en-IN" b="0" i="0" u="none" strike="noStrike" baseline="0" dirty="0">
                <a:latin typeface="AkzidenzGroteskBE-Light"/>
              </a:rPr>
              <a:t>circumferential extent of MAD </a:t>
            </a:r>
            <a:r>
              <a:rPr lang="en-US" b="0" i="0" u="none" strike="noStrike" baseline="0" dirty="0">
                <a:latin typeface="AkzidenzGroteskBE-Light"/>
              </a:rPr>
              <a:t>measured by centering the multi-planar reconstruction at the level of the mitral annulus</a:t>
            </a:r>
          </a:p>
          <a:p>
            <a:pPr algn="l"/>
            <a:r>
              <a:rPr lang="en-IN" b="0" i="0" u="none" strike="noStrike" baseline="0" dirty="0">
                <a:latin typeface="AkzidenzGroteskBE-Light"/>
              </a:rPr>
              <a:t>pathological” - </a:t>
            </a:r>
            <a:r>
              <a:rPr lang="en-US" b="0" i="0" u="none" strike="noStrike" baseline="0" dirty="0">
                <a:latin typeface="AkzidenzGroteskBE-Light"/>
              </a:rPr>
              <a:t>MAD has a more extensive circumferential distribution</a:t>
            </a:r>
          </a:p>
          <a:p>
            <a:pPr algn="l"/>
            <a:endParaRPr lang="en-US" dirty="0">
              <a:latin typeface="AkzidenzGroteskBE-Light"/>
            </a:endParaRPr>
          </a:p>
          <a:p>
            <a:pPr algn="l"/>
            <a:r>
              <a:rPr lang="en-IN" b="0" i="0" u="none" strike="noStrike" baseline="0" dirty="0">
                <a:latin typeface="AkzidenzGroteskBE-Light"/>
              </a:rPr>
              <a:t>“</a:t>
            </a:r>
            <a:r>
              <a:rPr lang="en-IN" b="1" i="0" u="none" strike="noStrike" baseline="0" dirty="0">
                <a:latin typeface="AkzidenzGroteskBE-Light"/>
              </a:rPr>
              <a:t>gold </a:t>
            </a:r>
            <a:r>
              <a:rPr lang="en-US" b="1" i="0" u="none" strike="noStrike" baseline="0" dirty="0">
                <a:latin typeface="AkzidenzGroteskBE-Light"/>
              </a:rPr>
              <a:t>standard</a:t>
            </a:r>
            <a:r>
              <a:rPr lang="en-US" b="0" i="0" u="none" strike="noStrike" baseline="0" dirty="0">
                <a:latin typeface="AkzidenzGroteskBE-Light"/>
              </a:rPr>
              <a:t>” for the diagnosis of MAD - </a:t>
            </a:r>
            <a:r>
              <a:rPr lang="en-IN" b="0" i="0" u="none" strike="noStrike" baseline="0" dirty="0">
                <a:latin typeface="AkzidenzGroteskBE-Light"/>
              </a:rPr>
              <a:t>A study of 131 </a:t>
            </a:r>
            <a:r>
              <a:rPr lang="en-US" b="0" i="0" u="none" strike="noStrike" baseline="0" dirty="0">
                <a:latin typeface="AkzidenzGroteskBE-Light"/>
              </a:rPr>
              <a:t>patients with MVP and MR compared TTE and CMR; 106 patients also had TEE.12 MAD prevalence was </a:t>
            </a:r>
            <a:r>
              <a:rPr lang="en-US" b="1" i="0" u="none" strike="noStrike" baseline="0" dirty="0">
                <a:latin typeface="AkzidenzGroteskBE-Light"/>
              </a:rPr>
              <a:t>17.3%</a:t>
            </a:r>
            <a:r>
              <a:rPr lang="en-US" b="0" i="0" u="none" strike="noStrike" baseline="0" dirty="0">
                <a:latin typeface="AkzidenzGroteskBE-Light"/>
              </a:rPr>
              <a:t> by TTE versus </a:t>
            </a:r>
            <a:r>
              <a:rPr lang="en-US" b="1" i="0" u="none" strike="noStrike" baseline="0" dirty="0">
                <a:latin typeface="AkzidenzGroteskBE-Light"/>
              </a:rPr>
              <a:t>25.5</a:t>
            </a:r>
            <a:r>
              <a:rPr lang="en-US" b="0" i="0" u="none" strike="noStrike" baseline="0" dirty="0">
                <a:latin typeface="AkzidenzGroteskBE-Light"/>
              </a:rPr>
              <a:t>% by TEE versus </a:t>
            </a:r>
            <a:r>
              <a:rPr lang="en-US" b="1" i="0" u="none" strike="noStrike" baseline="0" dirty="0">
                <a:latin typeface="AkzidenzGroteskBE-Light"/>
              </a:rPr>
              <a:t>42%</a:t>
            </a:r>
            <a:r>
              <a:rPr lang="en-US" b="0" i="0" u="none" strike="noStrike" baseline="0" dirty="0">
                <a:latin typeface="AkzidenzGroteskBE-Light"/>
              </a:rPr>
              <a:t> by CMR</a:t>
            </a:r>
          </a:p>
          <a:p>
            <a:pPr algn="l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31442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102D1-CAC5-913D-3782-217B6D5DD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video_2024-10-15_04-28-46">
            <a:hlinkClick r:id="" action="ppaction://media"/>
            <a:extLst>
              <a:ext uri="{FF2B5EF4-FFF2-40B4-BE49-F238E27FC236}">
                <a16:creationId xmlns:a16="http://schemas.microsoft.com/office/drawing/2014/main" id="{9DC6E3EB-873D-3F2F-1430-DC75F35A8D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9490" y="65314"/>
            <a:ext cx="6727370" cy="6727371"/>
          </a:xfrm>
        </p:spPr>
      </p:pic>
    </p:spTree>
    <p:extLst>
      <p:ext uri="{BB962C8B-B14F-4D97-AF65-F5344CB8AC3E}">
        <p14:creationId xmlns:p14="http://schemas.microsoft.com/office/powerpoint/2010/main" val="65735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8ABE-2183-89B6-ACF8-BB46AD163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1F2EA1-9ABF-177C-AA8D-9D850C40EB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3955" y="-125632"/>
            <a:ext cx="9547221" cy="6618507"/>
          </a:xfrm>
        </p:spPr>
      </p:pic>
    </p:spTree>
    <p:extLst>
      <p:ext uri="{BB962C8B-B14F-4D97-AF65-F5344CB8AC3E}">
        <p14:creationId xmlns:p14="http://schemas.microsoft.com/office/powerpoint/2010/main" val="3480073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FD9CD-B8B8-D092-8BBF-18F6C65EB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</a:t>
            </a:r>
            <a:r>
              <a:rPr lang="en-IN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F7AFD-F4BF-056F-D268-A1A896D48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0789"/>
            <a:ext cx="10515600" cy="4766174"/>
          </a:xfrm>
        </p:spPr>
        <p:txBody>
          <a:bodyPr/>
          <a:lstStyle/>
          <a:p>
            <a:r>
              <a:rPr lang="en-IN" sz="1400" dirty="0"/>
              <a:t>FunctionalImplicationofMitralAnnularDisjunctioninMitralValveProlapse AQuantitativeDynamic3DEchocardiographicStudy </a:t>
            </a:r>
            <a:r>
              <a:rPr lang="en-IN" sz="1400" dirty="0" err="1"/>
              <a:t>AlexPuiWaiLee,MD</a:t>
            </a:r>
            <a:r>
              <a:rPr lang="en-IN" sz="1400" dirty="0"/>
              <a:t>,</a:t>
            </a:r>
          </a:p>
          <a:p>
            <a:pPr algn="l"/>
            <a:r>
              <a:rPr lang="en-US" sz="1400" b="0" i="0" u="none" strike="noStrike" baseline="0" dirty="0">
                <a:latin typeface="AkzidenzGroteskBE-Light"/>
              </a:rPr>
              <a:t>Imaging Considerations and Clinical Implications</a:t>
            </a:r>
            <a:r>
              <a:rPr lang="en-IN" sz="1400" b="0" i="0" u="none" strike="noStrike" baseline="0" dirty="0">
                <a:latin typeface="AkzidenzGroteskBE-Light"/>
              </a:rPr>
              <a:t>of Mitral Annular Disjunction</a:t>
            </a:r>
          </a:p>
          <a:p>
            <a:pPr marL="0" indent="0" algn="l">
              <a:buNone/>
            </a:pPr>
            <a:r>
              <a:rPr lang="en-IN" sz="1400" b="0" i="0" u="none" strike="noStrike" baseline="0" dirty="0">
                <a:latin typeface="AkzidenzGroteskBE-Light"/>
              </a:rPr>
              <a:t> Caitlin S. Drescher , MD; Michelle D. Kelsey , MD; George S. </a:t>
            </a:r>
            <a:r>
              <a:rPr lang="en-IN" sz="1400" b="0" i="0" u="none" strike="noStrike" baseline="0" dirty="0" err="1">
                <a:latin typeface="AkzidenzGroteskBE-Light"/>
              </a:rPr>
              <a:t>Yankey</a:t>
            </a:r>
            <a:r>
              <a:rPr lang="en-IN" sz="1400" b="0" i="0" u="none" strike="noStrike" baseline="0" dirty="0">
                <a:latin typeface="AkzidenzGroteskBE-Light"/>
              </a:rPr>
              <a:t>, MD; Albert Y. Sun, MD; Andrew Wang ,     MD;</a:t>
            </a:r>
            <a:r>
              <a:rPr lang="sv-SE" sz="1400" b="0" i="0" u="none" strike="noStrike" baseline="0" dirty="0">
                <a:latin typeface="AkzidenzGroteskBE-Light"/>
              </a:rPr>
              <a:t>Anita Sadeghpour , MD; Donald D. Glower Jr, MD; Sreekanth Vemulapalli , MD; Anita M. Kelsey, MD</a:t>
            </a:r>
          </a:p>
          <a:p>
            <a:r>
              <a:rPr lang="en-IN" sz="1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mbria" panose="02040503050406030204" pitchFamily="18" charset="0"/>
              </a:rPr>
              <a:t>Myocardial deformation in malignant mitral valve prolapse: A shifting paradigm to dynamic mitral valve–ventricular interactions</a:t>
            </a:r>
          </a:p>
          <a:p>
            <a:r>
              <a:rPr lang="en-US" sz="1400" b="0" i="0" dirty="0">
                <a:solidFill>
                  <a:srgbClr val="1F1F1F"/>
                </a:solidFill>
                <a:effectLst/>
                <a:latin typeface="ElsevierGulliver"/>
              </a:rPr>
              <a:t>Tricuspid Annulus Disjunction: Novel Findings by Cardiac Magnetic Resonance in Patients With Mitral Annulus Disjunction</a:t>
            </a:r>
          </a:p>
          <a:p>
            <a:r>
              <a:rPr lang="en-IN" sz="1400" dirty="0"/>
              <a:t>Mitral annulus disjunction is associated with adverse outcome </a:t>
            </a:r>
            <a:r>
              <a:rPr lang="en-IN" sz="1400" dirty="0" err="1"/>
              <a:t>inMarfan</a:t>
            </a:r>
            <a:r>
              <a:rPr lang="en-IN" sz="1400" dirty="0"/>
              <a:t> and </a:t>
            </a:r>
            <a:r>
              <a:rPr lang="en-IN" sz="1400" dirty="0" err="1"/>
              <a:t>Loeys</a:t>
            </a:r>
            <a:r>
              <a:rPr lang="en-IN" sz="1400" dirty="0"/>
              <a:t>–Dietz syndromes Monica Chivulescu1,2, Kirsten Krohg-Sørensen2,3, Esther Scheirlynck1, </a:t>
            </a:r>
            <a:r>
              <a:rPr lang="en-IN" sz="1400" dirty="0" err="1"/>
              <a:t>Beate</a:t>
            </a:r>
            <a:r>
              <a:rPr lang="en-IN" sz="1400" dirty="0"/>
              <a:t> R. Lindberg3, Lars A. Dejgaard1,2,4, </a:t>
            </a:r>
            <a:r>
              <a:rPr lang="en-IN" sz="1400" dirty="0" err="1"/>
              <a:t>Øyvind</a:t>
            </a:r>
            <a:r>
              <a:rPr lang="en-IN" sz="1400" dirty="0"/>
              <a:t> H. Lie1,2, Thomas Helle-Valle1, </a:t>
            </a:r>
            <a:r>
              <a:rPr lang="en-IN" sz="1400" dirty="0" err="1"/>
              <a:t>Eystein</a:t>
            </a:r>
            <a:r>
              <a:rPr lang="en-IN" sz="1400" dirty="0"/>
              <a:t> T. Skjølsvik1,2, Mette E. Estensen1, Thor Edvardsen1,2,4, Per S. Lingaas3, and Kristina H. </a:t>
            </a:r>
            <a:r>
              <a:rPr lang="en-IN" sz="1400" dirty="0" err="1"/>
              <a:t>Haugaa</a:t>
            </a:r>
            <a:r>
              <a:rPr lang="en-IN" sz="1400" dirty="0"/>
              <a:t> 1,2*</a:t>
            </a:r>
          </a:p>
          <a:p>
            <a:pPr algn="l"/>
            <a:r>
              <a:rPr lang="en-IN" sz="1400" b="0" i="0" u="none" strike="noStrike" baseline="0" dirty="0">
                <a:latin typeface="AkzidenzGroteskBE-Light"/>
              </a:rPr>
              <a:t>Enriquez-</a:t>
            </a:r>
            <a:r>
              <a:rPr lang="en-IN" sz="1400" b="0" i="0" u="none" strike="noStrike" baseline="0" dirty="0" err="1">
                <a:latin typeface="AkzidenzGroteskBE-Light"/>
              </a:rPr>
              <a:t>Sarano</a:t>
            </a:r>
            <a:r>
              <a:rPr lang="en-IN" sz="1400" b="0" i="0" u="none" strike="noStrike" baseline="0" dirty="0">
                <a:latin typeface="AkzidenzGroteskBE-Light"/>
              </a:rPr>
              <a:t> M. Mitral annular disjunction: The forgotten component</a:t>
            </a:r>
            <a:r>
              <a:rPr lang="en-US" sz="1400" b="0" i="0" u="none" strike="noStrike" baseline="0" dirty="0">
                <a:latin typeface="AkzidenzGroteskBE-Light"/>
              </a:rPr>
              <a:t>of myxomatous mitral valve disease. </a:t>
            </a:r>
            <a:r>
              <a:rPr lang="en-US" sz="1400" b="0" i="1" u="none" strike="noStrike" baseline="0" dirty="0">
                <a:latin typeface="AkzidenzGrotesk-LightItalic"/>
              </a:rPr>
              <a:t>JACC Cardiovasc Imaging</a:t>
            </a:r>
            <a:endParaRPr lang="en-US" sz="1400" b="0" i="0" dirty="0">
              <a:solidFill>
                <a:srgbClr val="1F1F1F"/>
              </a:solidFill>
              <a:effectLst/>
              <a:latin typeface="ElsevierGulliver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ElsevierGulliver"/>
              </a:rPr>
              <a:t>Morphology of Mitral Annular Disjunction in Mitral Valve Prolapse 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1F1F1F"/>
                </a:solidFill>
                <a:effectLst/>
                <a:latin typeface="ElsevierSans"/>
              </a:rPr>
              <a:t>panel, , , , , , 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effectLst/>
                <a:latin typeface="Elsevier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</a:t>
            </a:r>
            <a:r>
              <a:rPr kumimoji="0" lang="en-US" altLang="en-US" sz="1400" b="0" i="0" u="none" strike="noStrike" cap="none" normalizeH="0" baseline="0" dirty="0" bmk="">
                <a:ln>
                  <a:noFill/>
                </a:ln>
                <a:effectLst/>
                <a:latin typeface="Elsevier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rancesco </a:t>
            </a:r>
            <a:r>
              <a:rPr kumimoji="0" lang="en-US" altLang="en-US" sz="1400" b="0" i="0" u="none" strike="noStrike" cap="none" normalizeH="0" baseline="0" dirty="0" err="1" bmk="">
                <a:ln>
                  <a:noFill/>
                </a:ln>
                <a:effectLst/>
                <a:latin typeface="Elsevier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Maisano</a:t>
            </a:r>
            <a:r>
              <a:rPr kumimoji="0" lang="en-US" altLang="en-US" sz="1400" b="0" i="0" u="none" strike="noStrike" cap="none" normalizeH="0" baseline="0" dirty="0" bmk="">
                <a:ln>
                  <a:noFill/>
                </a:ln>
                <a:effectLst/>
                <a:latin typeface="Elsevier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MD </a:t>
            </a:r>
            <a:endParaRPr kumimoji="0" lang="en-US" altLang="en-US" sz="1400" b="0" i="0" u="none" strike="noStrike" cap="none" normalizeH="0" baseline="0" dirty="0" bmk="">
              <a:ln>
                <a:noFill/>
              </a:ln>
              <a:effectLst/>
              <a:latin typeface="ElsevierSan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050" b="1" i="0" u="none" strike="noStrike" dirty="0">
                <a:effectLst/>
                <a:highlight>
                  <a:srgbClr val="FFFFFF"/>
                </a:highlight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Left ventricular fibrosis and CMR tissue characterization of papillary muscles in mitral valve prolapse patients</a:t>
            </a:r>
            <a:endParaRPr lang="en-US" sz="1400" b="0" i="0" dirty="0">
              <a:effectLst/>
              <a:latin typeface="ElsevierGulliver"/>
            </a:endParaRPr>
          </a:p>
          <a:p>
            <a:endParaRPr lang="en-IN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6D09A81-28AC-A038-AC3F-D6228C042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9350"/>
            <a:ext cx="32060" cy="138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900" b="0" i="0" u="none" strike="noStrike" cap="none" normalizeH="0" baseline="30000" dirty="0" bmk="">
                <a:ln>
                  <a:noFill/>
                </a:ln>
                <a:solidFill>
                  <a:srgbClr val="1F1F1F"/>
                </a:solidFill>
                <a:effectLst/>
                <a:latin typeface="ElsevierSans"/>
                <a:hlinkClick r:id="rId2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95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B572-EA14-7010-049C-1F769F7CC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7AFA84-B127-2887-AE0D-EEFA5BBB7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506" y="888274"/>
            <a:ext cx="9633287" cy="5443572"/>
          </a:xfrm>
        </p:spPr>
      </p:pic>
    </p:spTree>
    <p:extLst>
      <p:ext uri="{BB962C8B-B14F-4D97-AF65-F5344CB8AC3E}">
        <p14:creationId xmlns:p14="http://schemas.microsoft.com/office/powerpoint/2010/main" val="2867427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16EAA-2803-5243-F7C7-FFE65F31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056459-A4B3-8F0E-BA97-D45F4B5BF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90688"/>
            <a:ext cx="3435531" cy="44862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40C28"/>
                </a:solidFill>
                <a:latin typeface="Google Sans"/>
              </a:rPr>
              <a:t>Do</a:t>
            </a:r>
            <a:r>
              <a:rPr lang="en-US" b="0" i="0" dirty="0">
                <a:solidFill>
                  <a:srgbClr val="040C28"/>
                </a:solidFill>
                <a:effectLst/>
                <a:latin typeface="Google Sans"/>
              </a:rPr>
              <a:t>wnward systolic motion of the posterior mitral ring, resulting in a curled appearance of the adjacent myocardium on cardiac imaging</a:t>
            </a:r>
            <a:r>
              <a:rPr lang="en-US" b="0" i="0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Google Sans"/>
              </a:rPr>
              <a:t>.</a:t>
            </a:r>
            <a:endParaRPr lang="en-IN" dirty="0"/>
          </a:p>
        </p:txBody>
      </p:sp>
      <p:pic>
        <p:nvPicPr>
          <p:cNvPr id="4" name="B_pTaU9s42JYCG46">
            <a:hlinkClick r:id="" action="ppaction://media"/>
            <a:extLst>
              <a:ext uri="{FF2B5EF4-FFF2-40B4-BE49-F238E27FC236}">
                <a16:creationId xmlns:a16="http://schemas.microsoft.com/office/drawing/2014/main" id="{F411BA73-8FD3-0CF0-3C48-A3E9B8B1F2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1628" y="1690688"/>
            <a:ext cx="7670572" cy="43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BE099-B8EC-38C5-E54C-BD6907840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406"/>
          </a:xfrm>
        </p:spPr>
        <p:txBody>
          <a:bodyPr/>
          <a:lstStyle/>
          <a:p>
            <a:pPr algn="ctr"/>
            <a:r>
              <a:rPr lang="en-US" dirty="0"/>
              <a:t>Cardiac MR in MAD 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E06FF-6F6D-AC94-EC3B-26247E102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532"/>
            <a:ext cx="10515600" cy="5027431"/>
          </a:xfrm>
        </p:spPr>
        <p:txBody>
          <a:bodyPr>
            <a:noAutofit/>
          </a:bodyPr>
          <a:lstStyle/>
          <a:p>
            <a:pPr algn="l"/>
            <a:r>
              <a:rPr lang="en-US" b="0" i="0" u="none" strike="noStrike" baseline="0" dirty="0"/>
              <a:t>well suited to evaluate the mitral annulus and to </a:t>
            </a:r>
            <a:r>
              <a:rPr lang="en-IN" b="0" i="0" u="none" strike="noStrike" baseline="0" dirty="0"/>
              <a:t>characterize MAD</a:t>
            </a:r>
          </a:p>
          <a:p>
            <a:pPr algn="l"/>
            <a:r>
              <a:rPr lang="en-US" b="0" i="0" u="none" strike="noStrike" baseline="0" dirty="0"/>
              <a:t>the </a:t>
            </a:r>
            <a:r>
              <a:rPr lang="en-US" b="1" i="0" u="none" strike="noStrike" baseline="0" dirty="0"/>
              <a:t>location of MAD </a:t>
            </a:r>
            <a:r>
              <a:rPr lang="en-US" b="0" i="0" u="none" strike="noStrike" baseline="0" dirty="0"/>
              <a:t>in the inferolateral wall seems to be rare and is associated with MVP and curling of the lateral wall.</a:t>
            </a:r>
          </a:p>
          <a:p>
            <a:pPr algn="l"/>
            <a:r>
              <a:rPr lang="en-IN" dirty="0"/>
              <a:t>Detect </a:t>
            </a:r>
            <a:r>
              <a:rPr lang="en-IN" b="0" i="0" u="none" strike="noStrike" baseline="0" dirty="0"/>
              <a:t> </a:t>
            </a:r>
            <a:r>
              <a:rPr lang="en-IN" b="1" i="0" u="none" strike="noStrike" baseline="0" dirty="0"/>
              <a:t>LV </a:t>
            </a:r>
            <a:r>
              <a:rPr lang="en-US" b="1" i="0" u="none" strike="noStrike" baseline="0" dirty="0"/>
              <a:t>replacement fibrosis</a:t>
            </a:r>
            <a:r>
              <a:rPr lang="en-US" b="0" i="0" u="none" strike="noStrike" baseline="0" dirty="0"/>
              <a:t> at the level of the </a:t>
            </a:r>
            <a:r>
              <a:rPr lang="en-US" b="1" i="0" u="none" strike="noStrike" baseline="0" dirty="0"/>
              <a:t>papillary muscles </a:t>
            </a:r>
            <a:r>
              <a:rPr lang="en-US" b="0" i="0" u="none" strike="noStrike" baseline="0" dirty="0"/>
              <a:t>or adjacent LV myocardium,</a:t>
            </a:r>
          </a:p>
          <a:p>
            <a:pPr algn="l"/>
            <a:r>
              <a:rPr lang="en-US" dirty="0"/>
              <a:t>Detection rate </a:t>
            </a:r>
            <a:r>
              <a:rPr lang="en-US" b="1" dirty="0"/>
              <a:t>35-45 % </a:t>
            </a:r>
          </a:p>
          <a:p>
            <a:pPr algn="l"/>
            <a:r>
              <a:rPr lang="en-US" dirty="0"/>
              <a:t>Annular involvement </a:t>
            </a:r>
          </a:p>
          <a:p>
            <a:r>
              <a:rPr lang="en-US" b="0" i="0" u="none" strike="noStrike" baseline="0" dirty="0"/>
              <a:t> </a:t>
            </a:r>
            <a:r>
              <a:rPr lang="en-US" b="1" i="0" u="none" strike="noStrike" baseline="0" dirty="0"/>
              <a:t>Basal hypertrophy </a:t>
            </a:r>
            <a:r>
              <a:rPr lang="en-US" b="0" i="0" u="none" strike="noStrike" baseline="0" dirty="0"/>
              <a:t>is more common in the </a:t>
            </a:r>
            <a:r>
              <a:rPr lang="en-US" b="1" i="0" u="none" strike="noStrike" baseline="0" dirty="0"/>
              <a:t>lateral and septal walls </a:t>
            </a:r>
            <a:r>
              <a:rPr lang="en-US" b="0" i="0" u="none" strike="noStrike" baseline="0" dirty="0"/>
              <a:t>in patients with MAD vs patients without MAD</a:t>
            </a:r>
          </a:p>
          <a:p>
            <a:pPr algn="l"/>
            <a:r>
              <a:rPr lang="en-US" b="0" i="0" u="none" strike="noStrike" baseline="0" dirty="0"/>
              <a:t>relate to changes in myocardial energetics in response to repetitive traction by MAD </a:t>
            </a:r>
            <a:r>
              <a:rPr lang="en-IN" b="0" i="0" u="none" strike="noStrike" baseline="0" dirty="0"/>
              <a:t>and/or MVP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9245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95B64-5CC7-DECB-7312-9B6517656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1264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0AFE0-C794-EC82-9041-2998B80A1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/>
          <a:lstStyle/>
          <a:p>
            <a:pPr algn="l"/>
            <a:r>
              <a:rPr lang="en-IN" sz="2400" b="0" i="0" u="none" strike="noStrike" baseline="0" dirty="0"/>
              <a:t>MR volume was </a:t>
            </a:r>
            <a:r>
              <a:rPr lang="en-US" sz="2400" b="0" i="0" u="none" strike="noStrike" baseline="0" dirty="0"/>
              <a:t>similar between MVP patients with and without MAD,</a:t>
            </a:r>
          </a:p>
          <a:p>
            <a:pPr marL="0" indent="0" algn="l">
              <a:buNone/>
            </a:pPr>
            <a:endParaRPr lang="en-US" sz="2400" b="0" i="0" u="none" strike="noStrike" baseline="0" dirty="0"/>
          </a:p>
          <a:p>
            <a:pPr algn="l"/>
            <a:r>
              <a:rPr lang="en-US" sz="2400" dirty="0"/>
              <a:t>P</a:t>
            </a:r>
            <a:r>
              <a:rPr lang="en-US" sz="2400" b="0" i="0" u="none" strike="noStrike" baseline="0" dirty="0"/>
              <a:t>apillary muscle late gadolinium enhancement (LGE) was more common in those with MAD</a:t>
            </a:r>
          </a:p>
          <a:p>
            <a:pPr algn="l"/>
            <a:endParaRPr lang="en-US" sz="2400" dirty="0"/>
          </a:p>
          <a:p>
            <a:pPr marL="0" indent="0" algn="l">
              <a:buNone/>
            </a:pPr>
            <a:endParaRPr lang="en-US" sz="2400" b="0" i="0" u="none" strike="noStrike" baseline="0" dirty="0"/>
          </a:p>
          <a:p>
            <a:pPr algn="l"/>
            <a:r>
              <a:rPr lang="en-US" sz="2400" b="0" i="0" u="none" strike="noStrike" baseline="0" dirty="0"/>
              <a:t>fibrosis caused by the repetitive mechanical injury caused by the curling motion of the posterior MV leaflet in the presence of MAD.</a:t>
            </a:r>
          </a:p>
          <a:p>
            <a:pPr marL="0" indent="0" algn="l">
              <a:buNone/>
            </a:pPr>
            <a:endParaRPr lang="en-US" sz="2400" b="0" i="0" u="none" strike="noStrike" baseline="0" dirty="0"/>
          </a:p>
          <a:p>
            <a:pPr algn="l"/>
            <a:r>
              <a:rPr lang="en-IN" sz="2400" b="0" i="0" u="none" strike="noStrike" baseline="0" dirty="0"/>
              <a:t>Increased extracellular </a:t>
            </a:r>
            <a:r>
              <a:rPr lang="en-US" sz="2400" b="0" i="0" u="none" strike="noStrike" baseline="0" dirty="0"/>
              <a:t>volume has also been noted in patients with </a:t>
            </a:r>
            <a:r>
              <a:rPr lang="en-IN" sz="2400" b="0" i="0" u="none" strike="noStrike" baseline="0" dirty="0"/>
              <a:t>MAD,</a:t>
            </a:r>
          </a:p>
          <a:p>
            <a:pPr algn="l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3996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E1CD5-23EB-8F1A-8A43-D6B80B44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RRnthhJVPo61b3t2">
            <a:hlinkClick r:id="" action="ppaction://media"/>
            <a:extLst>
              <a:ext uri="{FF2B5EF4-FFF2-40B4-BE49-F238E27FC236}">
                <a16:creationId xmlns:a16="http://schemas.microsoft.com/office/drawing/2014/main" id="{1F74BA0B-7422-B0CE-8C08-C440122021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9314" y="235401"/>
            <a:ext cx="5941561" cy="5941562"/>
          </a:xfrm>
        </p:spPr>
      </p:pic>
    </p:spTree>
    <p:extLst>
      <p:ext uri="{BB962C8B-B14F-4D97-AF65-F5344CB8AC3E}">
        <p14:creationId xmlns:p14="http://schemas.microsoft.com/office/powerpoint/2010/main" val="181305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5CC6-F5F4-898A-0826-3201CDFA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D509F99-150E-4CFC-757A-6D4BCBB91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96695" y="0"/>
            <a:ext cx="5598610" cy="6830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5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76696-12AC-3941-F504-073081C7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8B36CCD-A498-A702-83B2-FA07C27FE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9872" y="1835372"/>
            <a:ext cx="5600988" cy="109225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44A89-4644-FF15-631D-6FAB8F992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1241" y="357119"/>
            <a:ext cx="7169518" cy="1333569"/>
          </a:xfrm>
          <a:prstGeom prst="rect">
            <a:avLst/>
          </a:prstGeom>
        </p:spPr>
      </p:pic>
      <p:pic>
        <p:nvPicPr>
          <p:cNvPr id="1026" name="Picture 2" descr="Fig. 2">
            <a:extLst>
              <a:ext uri="{FF2B5EF4-FFF2-40B4-BE49-F238E27FC236}">
                <a16:creationId xmlns:a16="http://schemas.microsoft.com/office/drawing/2014/main" id="{07DDE43B-70DB-2F0F-4995-A41C5EF1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9" y="3072312"/>
            <a:ext cx="4442060" cy="3316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. 4">
            <a:extLst>
              <a:ext uri="{FF2B5EF4-FFF2-40B4-BE49-F238E27FC236}">
                <a16:creationId xmlns:a16="http://schemas.microsoft.com/office/drawing/2014/main" id="{8820430C-F3EE-3BDB-CCA7-0CFB1CD5A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470" y="3428999"/>
            <a:ext cx="6322021" cy="306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487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14FDF-67E0-8305-5AFE-59B4E000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C771F-C1A7-A1FC-E588-91E96B5C1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58091"/>
            <a:ext cx="10515600" cy="5118872"/>
          </a:xfrm>
        </p:spPr>
        <p:txBody>
          <a:bodyPr>
            <a:normAutofit/>
          </a:bodyPr>
          <a:lstStyle/>
          <a:p>
            <a:pPr algn="l"/>
            <a:r>
              <a:rPr lang="en-US" sz="2400" b="0" i="0" u="none" strike="noStrike" baseline="0" dirty="0">
                <a:latin typeface="AkzidenzGroteskBE-Light"/>
              </a:rPr>
              <a:t>higher extracellular volumes correlated with increased </a:t>
            </a:r>
            <a:r>
              <a:rPr lang="en-IN" sz="2400" b="0" i="0" u="none" strike="noStrike" baseline="0" dirty="0">
                <a:latin typeface="AkzidenzGroteskBE-Light"/>
              </a:rPr>
              <a:t>risk of cardiac arrest.</a:t>
            </a:r>
          </a:p>
          <a:p>
            <a:pPr algn="l"/>
            <a:r>
              <a:rPr lang="en-IN" sz="2400" b="0" i="0" u="none" strike="noStrike" baseline="0" dirty="0">
                <a:latin typeface="AkzidenzGroteskBE-Light"/>
              </a:rPr>
              <a:t>Ermakov et al. published </a:t>
            </a:r>
            <a:r>
              <a:rPr lang="en-US" sz="2400" b="0" i="0" u="none" strike="noStrike" baseline="0" dirty="0">
                <a:latin typeface="AkzidenzGroteskBE-Light"/>
              </a:rPr>
              <a:t>a report of 97 patients: patients with arrhythmic MVP had significantly higher mechanical dispersion compared </a:t>
            </a:r>
            <a:r>
              <a:rPr lang="en-IN" sz="2400" b="0" i="0" u="none" strike="noStrike" baseline="0" dirty="0">
                <a:latin typeface="AkzidenzGroteskBE-Light"/>
              </a:rPr>
              <a:t>with non arrhythmic MVP patients</a:t>
            </a:r>
          </a:p>
        </p:txBody>
      </p:sp>
    </p:spTree>
    <p:extLst>
      <p:ext uri="{BB962C8B-B14F-4D97-AF65-F5344CB8AC3E}">
        <p14:creationId xmlns:p14="http://schemas.microsoft.com/office/powerpoint/2010/main" val="73650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EFFF9-5ADE-B324-46AA-878D06F9A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B1307F-31A2-8C73-A749-B3C3251E49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4212" y="365125"/>
            <a:ext cx="10150394" cy="5883234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C0C78-05A8-C2B9-CDCE-A87A17972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4137" y="6248360"/>
            <a:ext cx="11586754" cy="609640"/>
          </a:xfrm>
        </p:spPr>
        <p:txBody>
          <a:bodyPr/>
          <a:lstStyle/>
          <a:p>
            <a:r>
              <a:rPr lang="en-IN" dirty="0"/>
              <a:t>Mitral annulus disjunction is associated with adverse outcome </a:t>
            </a:r>
            <a:r>
              <a:rPr lang="en-IN" dirty="0" err="1"/>
              <a:t>inMarfan</a:t>
            </a:r>
            <a:r>
              <a:rPr lang="en-IN" dirty="0"/>
              <a:t> and </a:t>
            </a:r>
            <a:r>
              <a:rPr lang="en-IN" dirty="0" err="1"/>
              <a:t>Loeys</a:t>
            </a:r>
            <a:r>
              <a:rPr lang="en-IN" dirty="0"/>
              <a:t>–Dietz syndromes Monica Chivulescu1,2, Kirsten Krohg-Sørensen2,3, Esther Scheirlynck1, </a:t>
            </a:r>
            <a:r>
              <a:rPr lang="en-IN" dirty="0" err="1"/>
              <a:t>Beate</a:t>
            </a:r>
            <a:r>
              <a:rPr lang="en-IN" dirty="0"/>
              <a:t> R. Lindberg3, Lars A. Dejgaard1,2,4, </a:t>
            </a:r>
            <a:r>
              <a:rPr lang="en-IN" dirty="0" err="1"/>
              <a:t>Øyvind</a:t>
            </a:r>
            <a:r>
              <a:rPr lang="en-IN" dirty="0"/>
              <a:t> H. Lie1,2, Thomas Helle-Valle1, </a:t>
            </a:r>
            <a:r>
              <a:rPr lang="en-IN" dirty="0" err="1"/>
              <a:t>Eystein</a:t>
            </a:r>
            <a:r>
              <a:rPr lang="en-IN" dirty="0"/>
              <a:t> T. Skjølsvik1,2, Mette E. Estensen1, Thor Edvardsen1,2,4, Per S. Lingaas3, and Kristina H. </a:t>
            </a:r>
            <a:r>
              <a:rPr lang="en-IN" dirty="0" err="1"/>
              <a:t>Haugaa</a:t>
            </a:r>
            <a:r>
              <a:rPr lang="en-IN" dirty="0"/>
              <a:t> 1,2*</a:t>
            </a:r>
          </a:p>
        </p:txBody>
      </p:sp>
    </p:spTree>
    <p:extLst>
      <p:ext uri="{BB962C8B-B14F-4D97-AF65-F5344CB8AC3E}">
        <p14:creationId xmlns:p14="http://schemas.microsoft.com/office/powerpoint/2010/main" val="238005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04EBC-6DF9-9926-1C41-45542E57C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4A0ACE-7E40-9B60-8B4C-5329B5A920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9078" y="0"/>
            <a:ext cx="5993843" cy="6837582"/>
          </a:xfrm>
        </p:spPr>
      </p:pic>
    </p:spTree>
    <p:extLst>
      <p:ext uri="{BB962C8B-B14F-4D97-AF65-F5344CB8AC3E}">
        <p14:creationId xmlns:p14="http://schemas.microsoft.com/office/powerpoint/2010/main" val="660001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C2457-9CBF-BE02-3192-A0FB56DD6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3C618-37B6-43D4-45C6-E2A5BB1FB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71154"/>
            <a:ext cx="10515600" cy="5105809"/>
          </a:xfrm>
        </p:spPr>
        <p:txBody>
          <a:bodyPr>
            <a:normAutofit/>
          </a:bodyPr>
          <a:lstStyle/>
          <a:p>
            <a:r>
              <a:rPr lang="en-IN" sz="2400" dirty="0"/>
              <a:t>MVP – prevalence in in common population – 2-3% </a:t>
            </a:r>
          </a:p>
          <a:p>
            <a:r>
              <a:rPr lang="en-IN" sz="2400" dirty="0"/>
              <a:t>SCD with MVP – 1</a:t>
            </a:r>
            <a:r>
              <a:rPr lang="en-IN" sz="2400" baseline="30000" dirty="0"/>
              <a:t>st</a:t>
            </a:r>
            <a:r>
              <a:rPr lang="en-IN" sz="2400" dirty="0"/>
              <a:t> </a:t>
            </a:r>
            <a:r>
              <a:rPr lang="en-IN" sz="2400" dirty="0" err="1"/>
              <a:t>barlow</a:t>
            </a:r>
            <a:r>
              <a:rPr lang="en-IN" sz="2400" dirty="0"/>
              <a:t> </a:t>
            </a:r>
          </a:p>
          <a:p>
            <a:r>
              <a:rPr lang="en-IN" sz="2400" dirty="0"/>
              <a:t>0.2- 0.4 % per year . </a:t>
            </a:r>
          </a:p>
          <a:p>
            <a:r>
              <a:rPr lang="en-US" sz="2400" b="0" i="0" u="none" strike="noStrike" baseline="0" dirty="0">
                <a:latin typeface="AdvOTe81213fa"/>
              </a:rPr>
              <a:t>increased risk of malignant ventricular arrhythmias and sudden cardiac death, independent of the degree of MR, which suggests the presence of an arrhythmic MVP phenotype</a:t>
            </a:r>
          </a:p>
          <a:p>
            <a:pPr algn="l"/>
            <a:r>
              <a:rPr lang="en-IN" sz="2400" b="0" i="0" u="none" strike="noStrike" baseline="0" dirty="0">
                <a:latin typeface="AdvOTe81213fa"/>
              </a:rPr>
              <a:t>distinct separation </a:t>
            </a:r>
            <a:r>
              <a:rPr lang="en-US" sz="2400" b="0" i="0" u="none" strike="noStrike" baseline="0" dirty="0">
                <a:latin typeface="AdvOTe81213fa"/>
              </a:rPr>
              <a:t>between the left atrium/mitral valve annulus and the left ventricular (LV) myocardium, is frequently present in patients with arrhythmic MVP.</a:t>
            </a:r>
          </a:p>
          <a:p>
            <a:r>
              <a:rPr lang="en-US" sz="2400" dirty="0">
                <a:latin typeface="AdvOTe81213fa"/>
              </a:rPr>
              <a:t>Excess </a:t>
            </a:r>
            <a:r>
              <a:rPr lang="en-US" sz="2400" dirty="0" err="1">
                <a:latin typeface="AdvOTe81213fa"/>
              </a:rPr>
              <a:t>moblity</a:t>
            </a:r>
            <a:r>
              <a:rPr lang="en-US" sz="2400" dirty="0">
                <a:latin typeface="AdvOTe81213fa"/>
              </a:rPr>
              <a:t> of MV apparatus – traction on </a:t>
            </a:r>
            <a:r>
              <a:rPr lang="en-US" sz="2400" dirty="0" err="1">
                <a:latin typeface="AdvOTe81213fa"/>
              </a:rPr>
              <a:t>posterobasal</a:t>
            </a:r>
            <a:r>
              <a:rPr lang="en-US" sz="2400" dirty="0">
                <a:latin typeface="AdvOTe81213fa"/>
              </a:rPr>
              <a:t> LV wall – trigger arrhythmia</a:t>
            </a:r>
          </a:p>
          <a:p>
            <a:r>
              <a:rPr lang="en-US" sz="2400" dirty="0">
                <a:latin typeface="AdvOTe81213fa"/>
              </a:rPr>
              <a:t>Provokes EAD – leads to PVC – sudden cardiac death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1423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7D030-AAF5-D741-2DF3-9C1F8752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966"/>
          </a:xfrm>
        </p:spPr>
        <p:txBody>
          <a:bodyPr>
            <a:normAutofit fontScale="90000"/>
          </a:bodyPr>
          <a:lstStyle/>
          <a:p>
            <a:pPr algn="ctr"/>
            <a:r>
              <a:rPr lang="en-IN" dirty="0"/>
              <a:t>VPC s in MAD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64A7E-A6E9-06A1-5900-A98EC88EB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1783"/>
            <a:ext cx="10515600" cy="4975180"/>
          </a:xfrm>
        </p:spPr>
        <p:txBody>
          <a:bodyPr/>
          <a:lstStyle/>
          <a:p>
            <a:r>
              <a:rPr lang="en-IN" dirty="0"/>
              <a:t>RBBB morphology </a:t>
            </a:r>
          </a:p>
          <a:p>
            <a:r>
              <a:rPr lang="en-IN" dirty="0"/>
              <a:t>Outflow / Papillary muscle / fascicular origin </a:t>
            </a:r>
          </a:p>
          <a:p>
            <a:r>
              <a:rPr lang="en-IN" dirty="0"/>
              <a:t>In the absence of MR and Ventricular remodelling – origin of ventricular arrhythmia remains controversial</a:t>
            </a:r>
          </a:p>
          <a:p>
            <a:pPr algn="l"/>
            <a:r>
              <a:rPr lang="en-IN" b="0" i="0" u="none" strike="noStrike" baseline="0" dirty="0"/>
              <a:t>MVP-unrelated factors – like  </a:t>
            </a:r>
          </a:p>
          <a:p>
            <a:pPr algn="l"/>
            <a:r>
              <a:rPr lang="en-IN" b="0" i="0" u="none" strike="noStrike" baseline="0" dirty="0"/>
              <a:t>Autonomic nervous system dysfunction , Conduction system abnormalities , Long QT , Cardiomyopathy</a:t>
            </a:r>
            <a:r>
              <a:rPr lang="en-IN" dirty="0"/>
              <a:t> </a:t>
            </a:r>
            <a:r>
              <a:rPr lang="en-IN" b="0" i="0" u="none" strike="noStrike" baseline="0" dirty="0"/>
              <a:t>Purkinje </a:t>
            </a:r>
            <a:r>
              <a:rPr lang="en-IN" b="0" i="0" u="none" strike="noStrike" baseline="0" dirty="0" err="1"/>
              <a:t>fibers</a:t>
            </a:r>
            <a:r>
              <a:rPr lang="en-IN" b="0" i="0" u="none" strike="noStrike" baseline="0" dirty="0"/>
              <a:t> ectopy foci</a:t>
            </a:r>
          </a:p>
          <a:p>
            <a:r>
              <a:rPr lang="en-IN" dirty="0"/>
              <a:t>PVB from </a:t>
            </a:r>
            <a:r>
              <a:rPr lang="en-IN" dirty="0" err="1"/>
              <a:t>purkinjae</a:t>
            </a:r>
            <a:r>
              <a:rPr lang="en-IN" dirty="0"/>
              <a:t> tissue – VF trigger </a:t>
            </a:r>
          </a:p>
          <a:p>
            <a:pPr algn="l"/>
            <a:r>
              <a:rPr lang="en-US" sz="1800" b="0" i="0" u="none" strike="noStrike" baseline="0" dirty="0">
                <a:latin typeface="FrutigerLTStd-Light"/>
              </a:rPr>
              <a:t>LV scarring at the level of PMs with adjacent free wall in all and of the </a:t>
            </a:r>
            <a:r>
              <a:rPr lang="en-US" sz="1800" b="0" i="0" u="none" strike="noStrike" baseline="0" dirty="0" err="1">
                <a:latin typeface="FrutigerLTStd-Light"/>
              </a:rPr>
              <a:t>inferobasal</a:t>
            </a:r>
            <a:r>
              <a:rPr lang="en-US" sz="1800" b="0" i="0" u="none" strike="noStrike" baseline="0" dirty="0">
                <a:latin typeface="FrutigerLTStd-Light"/>
              </a:rPr>
              <a:t> wall in 88% of young SCD victims with MVP</a:t>
            </a:r>
            <a:endParaRPr lang="en-IN" b="0" i="0" u="none" strike="noStrike" baseline="0" dirty="0"/>
          </a:p>
          <a:p>
            <a:pPr algn="l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5883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B500-1B97-1004-03B7-EB23C2DD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9C97C2-2793-1758-7DAC-6FD5493D0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2571" y="157694"/>
            <a:ext cx="5839098" cy="6442833"/>
          </a:xfrm>
        </p:spPr>
      </p:pic>
    </p:spTree>
    <p:extLst>
      <p:ext uri="{BB962C8B-B14F-4D97-AF65-F5344CB8AC3E}">
        <p14:creationId xmlns:p14="http://schemas.microsoft.com/office/powerpoint/2010/main" val="1300929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2700-2513-EFBD-283B-96CB246B5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224"/>
          </a:xfrm>
        </p:spPr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Ventricular arrhythmia - Mechanism </a:t>
            </a:r>
            <a:endParaRPr lang="en-I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F50A5-9B8B-CB0D-6E90-DC5C387A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9350"/>
            <a:ext cx="10515600" cy="544721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IN" sz="1800" b="0" i="0" u="none" strike="noStrike" baseline="0" dirty="0">
                <a:solidFill>
                  <a:srgbClr val="1F3BFF"/>
                </a:solidFill>
                <a:latin typeface="AkzidenzGroteskBE-Md"/>
              </a:rPr>
              <a:t> </a:t>
            </a:r>
          </a:p>
          <a:p>
            <a:pPr marL="0" indent="0" algn="l">
              <a:buNone/>
            </a:pPr>
            <a:r>
              <a:rPr lang="en-US" sz="2400" b="0" i="0" u="none" strike="noStrike" baseline="0" dirty="0">
                <a:latin typeface="AkzidenzGroteskBE-Light"/>
              </a:rPr>
              <a:t>effects of MAD on arrhythmias are - likely indirect</a:t>
            </a:r>
            <a:endParaRPr lang="en-IN" sz="2400" dirty="0">
              <a:solidFill>
                <a:srgbClr val="1F3BFF"/>
              </a:solidFill>
              <a:latin typeface="AkzidenzGroteskBE-Md"/>
            </a:endParaRPr>
          </a:p>
          <a:p>
            <a:pPr algn="l"/>
            <a:r>
              <a:rPr lang="en-IN" sz="2400" b="1" i="0" u="none" strike="noStrike" baseline="0" dirty="0">
                <a:latin typeface="AkzidenzGroteskBE-Light"/>
              </a:rPr>
              <a:t>Fibrotic </a:t>
            </a:r>
            <a:r>
              <a:rPr lang="en-US" sz="2400" b="1" i="0" u="none" strike="noStrike" baseline="0" dirty="0">
                <a:latin typeface="AkzidenzGroteskBE-Light"/>
              </a:rPr>
              <a:t>changes </a:t>
            </a:r>
            <a:r>
              <a:rPr lang="en-US" sz="2400" b="0" i="0" u="none" strike="noStrike" baseline="0" dirty="0">
                <a:latin typeface="AkzidenzGroteskBE-Light"/>
              </a:rPr>
              <a:t>often seen in the basal inferolateral LV and papillary muscles as a result of </a:t>
            </a:r>
            <a:r>
              <a:rPr lang="en-US" sz="2400" b="1" i="0" u="none" strike="noStrike" baseline="0" dirty="0">
                <a:latin typeface="AkzidenzGroteskBE-Light"/>
              </a:rPr>
              <a:t>mechanical stretch by </a:t>
            </a:r>
            <a:r>
              <a:rPr lang="en-IN" sz="2400" b="1" i="0" u="none" strike="noStrike" baseline="0" dirty="0">
                <a:latin typeface="AkzidenzGroteskBE-Light"/>
              </a:rPr>
              <a:t>the prolapsing leaflets</a:t>
            </a:r>
            <a:r>
              <a:rPr lang="en-IN" sz="2400" b="0" i="0" u="none" strike="noStrike" baseline="0" dirty="0">
                <a:latin typeface="AkzidenzGroteskBE-Light"/>
              </a:rPr>
              <a:t>.</a:t>
            </a:r>
          </a:p>
          <a:p>
            <a:r>
              <a:rPr lang="en-US" sz="2400" b="0" i="0" u="none" strike="noStrike" baseline="0" dirty="0">
                <a:latin typeface="AkzidenzGroteskBE-Light"/>
              </a:rPr>
              <a:t>This scarring </a:t>
            </a:r>
            <a:r>
              <a:rPr lang="en-US" sz="2400" dirty="0">
                <a:latin typeface="AkzidenzGroteskBE-Light"/>
              </a:rPr>
              <a:t>- </a:t>
            </a:r>
            <a:r>
              <a:rPr lang="en-US" sz="2400" b="0" i="0" u="none" strike="noStrike" baseline="0" dirty="0">
                <a:latin typeface="AkzidenzGroteskBE-Light"/>
              </a:rPr>
              <a:t> substrate for anatomic or functional reentry</a:t>
            </a:r>
          </a:p>
          <a:p>
            <a:pPr marL="0" indent="0">
              <a:buNone/>
            </a:pPr>
            <a:endParaRPr lang="en-IN" sz="2400" b="0" i="0" u="none" strike="noStrike" baseline="0" dirty="0">
              <a:latin typeface="AkzidenzGroteskBE-Light"/>
            </a:endParaRPr>
          </a:p>
          <a:p>
            <a:pPr algn="l"/>
            <a:r>
              <a:rPr lang="en-IN" sz="2400" b="1" i="0" u="none" strike="noStrike" baseline="0" dirty="0">
                <a:latin typeface="AkzidenzGroteskBE-Light"/>
              </a:rPr>
              <a:t>fibrosis</a:t>
            </a:r>
            <a:r>
              <a:rPr lang="en-IN" sz="2400" b="0" i="0" u="none" strike="noStrike" baseline="0" dirty="0">
                <a:latin typeface="AkzidenzGroteskBE-Light"/>
              </a:rPr>
              <a:t> in </a:t>
            </a:r>
            <a:r>
              <a:rPr lang="en-IN" sz="2400" b="1" i="0" u="none" strike="noStrike" baseline="0" dirty="0">
                <a:latin typeface="AkzidenzGroteskBE-Light"/>
              </a:rPr>
              <a:t>the papillary </a:t>
            </a:r>
            <a:r>
              <a:rPr lang="en-US" sz="2400" b="1" i="0" u="none" strike="noStrike" baseline="0" dirty="0">
                <a:latin typeface="AkzidenzGroteskBE-Light"/>
              </a:rPr>
              <a:t>muscles </a:t>
            </a:r>
            <a:r>
              <a:rPr lang="en-US" sz="2400" b="0" i="0" u="none" strike="noStrike" baseline="0" dirty="0">
                <a:latin typeface="AkzidenzGroteskBE-Light"/>
              </a:rPr>
              <a:t>of all patients with MVP and in the </a:t>
            </a:r>
            <a:r>
              <a:rPr lang="en-US" sz="2400" b="1" i="0" u="none" strike="noStrike" baseline="0" dirty="0">
                <a:latin typeface="AkzidenzGroteskBE-Light"/>
              </a:rPr>
              <a:t>basal inferior </a:t>
            </a:r>
            <a:r>
              <a:rPr lang="en-US" sz="2400" b="0" i="0" u="none" strike="noStrike" baseline="0" dirty="0">
                <a:latin typeface="AkzidenzGroteskBE-Light"/>
              </a:rPr>
              <a:t>wall of 88% of MVP patients</a:t>
            </a:r>
          </a:p>
          <a:p>
            <a:pPr algn="l"/>
            <a:r>
              <a:rPr lang="en-US" sz="2400" b="0" i="0" u="none" strike="noStrike" baseline="0" dirty="0">
                <a:latin typeface="AkzidenzGroteskBE-Light"/>
              </a:rPr>
              <a:t>The presence of </a:t>
            </a:r>
            <a:r>
              <a:rPr lang="en-US" sz="2400" b="1" dirty="0">
                <a:solidFill>
                  <a:srgbClr val="FF0000"/>
                </a:solidFill>
                <a:latin typeface="AkzidenzGroteskBE-Light"/>
              </a:rPr>
              <a:t>LGE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AkzidenzGroteskBE-Light"/>
              </a:rPr>
              <a:t> with myocardial fibrosis </a:t>
            </a:r>
            <a:r>
              <a:rPr lang="en-US" sz="2400" b="0" i="0" u="none" strike="noStrike" baseline="0" dirty="0">
                <a:latin typeface="AkzidenzGroteskBE-Light"/>
              </a:rPr>
              <a:t>on CMR ( independent of MVP or MAD ) has been repeatedly shown to be associated with </a:t>
            </a:r>
            <a:r>
              <a:rPr lang="en-US" sz="2400" b="1" i="0" u="none" strike="noStrike" baseline="0" dirty="0">
                <a:latin typeface="AkzidenzGroteskBE-Light"/>
              </a:rPr>
              <a:t>increased rates of ventricular arrhythmias </a:t>
            </a:r>
            <a:r>
              <a:rPr lang="en-IN" sz="2400" b="1" i="0" u="none" strike="noStrike" baseline="0" dirty="0">
                <a:latin typeface="AkzidenzGroteskBE-Light"/>
              </a:rPr>
              <a:t>and SCD</a:t>
            </a:r>
          </a:p>
          <a:p>
            <a:pPr algn="l"/>
            <a:endParaRPr lang="en-IN" sz="1800" b="0" i="0" u="none" strike="noStrike" baseline="0" dirty="0">
              <a:latin typeface="AkzidenzGroteskBE-Light"/>
            </a:endParaRPr>
          </a:p>
          <a:p>
            <a:pPr algn="l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866969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4CF94-6FEB-98A9-99E4-1A6387B3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28E93F-B5A5-F637-A5BF-A7DAE14709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6102" y="0"/>
            <a:ext cx="9026435" cy="6744753"/>
          </a:xfrm>
        </p:spPr>
      </p:pic>
    </p:spTree>
    <p:extLst>
      <p:ext uri="{BB962C8B-B14F-4D97-AF65-F5344CB8AC3E}">
        <p14:creationId xmlns:p14="http://schemas.microsoft.com/office/powerpoint/2010/main" val="3939837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33E0-B01E-B4D7-62EA-B5DE531A9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0975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5F459-8BEB-0402-BF4D-AA4A6F4F1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406"/>
            <a:ext cx="10515600" cy="5053557"/>
          </a:xfrm>
        </p:spPr>
        <p:txBody>
          <a:bodyPr>
            <a:normAutofit/>
          </a:bodyPr>
          <a:lstStyle/>
          <a:p>
            <a:r>
              <a:rPr lang="en-US" sz="2400" b="0" i="0" u="none" strike="noStrike" baseline="0" dirty="0">
                <a:latin typeface="AkzidenzGroteskBE-Light"/>
              </a:rPr>
              <a:t>LV fibrosis alone, however, cannot explain</a:t>
            </a:r>
          </a:p>
          <a:p>
            <a:pPr marL="0" indent="0" algn="l">
              <a:buNone/>
            </a:pPr>
            <a:r>
              <a:rPr lang="en-US" sz="2400" b="0" i="0" u="none" strike="noStrike" baseline="0" dirty="0">
                <a:latin typeface="AkzidenzGroteskBE-Light"/>
              </a:rPr>
              <a:t>   </a:t>
            </a:r>
          </a:p>
          <a:p>
            <a:r>
              <a:rPr lang="en-US" sz="2400" dirty="0">
                <a:latin typeface="AkzidenzGroteskBE-Light"/>
              </a:rPr>
              <a:t>Italian study MVP patient with Myocardial fibrosis</a:t>
            </a:r>
            <a:endParaRPr lang="en-US" sz="2400" b="0" i="0" u="none" strike="noStrike" baseline="0" dirty="0">
              <a:latin typeface="AkzidenzGroteskBE-Light"/>
            </a:endParaRPr>
          </a:p>
          <a:p>
            <a:pPr algn="l"/>
            <a:r>
              <a:rPr lang="en-IN" sz="2400" b="0" i="0" u="none" strike="noStrike" baseline="0" dirty="0">
                <a:latin typeface="AkzidenzGroteskBE-Light"/>
              </a:rPr>
              <a:t>abnormal </a:t>
            </a:r>
            <a:r>
              <a:rPr lang="en-IN" sz="2400" b="1" i="0" u="none" strike="noStrike" baseline="0" dirty="0">
                <a:latin typeface="AkzidenzGroteskBE-Light"/>
              </a:rPr>
              <a:t>mechanical </a:t>
            </a:r>
            <a:r>
              <a:rPr lang="en-US" sz="2400" b="1" i="0" u="none" strike="noStrike" baseline="0" dirty="0">
                <a:latin typeface="AkzidenzGroteskBE-Light"/>
              </a:rPr>
              <a:t>motions</a:t>
            </a:r>
            <a:r>
              <a:rPr lang="en-US" sz="2400" b="0" i="0" u="none" strike="noStrike" baseline="0" dirty="0">
                <a:latin typeface="AkzidenzGroteskBE-Light"/>
              </a:rPr>
              <a:t>, which potentially worsen </a:t>
            </a:r>
            <a:r>
              <a:rPr lang="en-US" sz="2400" b="1" i="0" u="none" strike="noStrike" baseline="0" dirty="0">
                <a:latin typeface="AkzidenzGroteskBE-Light"/>
              </a:rPr>
              <a:t>electrical instabilities</a:t>
            </a:r>
          </a:p>
          <a:p>
            <a:pPr algn="l"/>
            <a:r>
              <a:rPr lang="en-US" sz="2400" b="0" i="0" u="none" strike="noStrike" baseline="0" dirty="0">
                <a:latin typeface="AkzidenzGroteskBE-Light"/>
              </a:rPr>
              <a:t>include </a:t>
            </a:r>
            <a:r>
              <a:rPr lang="en-US" sz="2400" b="1" i="0" u="none" strike="noStrike" baseline="0" dirty="0">
                <a:latin typeface="AkzidenzGroteskBE-Light"/>
              </a:rPr>
              <a:t>papillary muscle traction</a:t>
            </a:r>
            <a:r>
              <a:rPr lang="en-US" sz="2400" b="0" i="0" u="none" strike="noStrike" baseline="0" dirty="0">
                <a:latin typeface="AkzidenzGroteskBE-Light"/>
              </a:rPr>
              <a:t> and systolic </a:t>
            </a:r>
            <a:r>
              <a:rPr lang="en-US" sz="2400" b="1" i="0" u="none" strike="noStrike" baseline="0" dirty="0">
                <a:latin typeface="AkzidenzGroteskBE-Light"/>
              </a:rPr>
              <a:t>mitral </a:t>
            </a:r>
            <a:r>
              <a:rPr lang="en-IN" sz="2400" b="1" i="0" u="none" strike="noStrike" baseline="0" dirty="0">
                <a:latin typeface="AkzidenzGroteskBE-Light"/>
              </a:rPr>
              <a:t>annular expansion</a:t>
            </a:r>
          </a:p>
          <a:p>
            <a:pPr algn="l"/>
            <a:r>
              <a:rPr lang="en-US" sz="2400" b="0" i="0" u="none" strike="noStrike" baseline="0" dirty="0">
                <a:latin typeface="AkzidenzGroteskBE-Light"/>
              </a:rPr>
              <a:t>disappear after surgical mitral valve </a:t>
            </a:r>
            <a:r>
              <a:rPr lang="en-IN" sz="2400" b="0" i="0" u="none" strike="noStrike" baseline="0" dirty="0">
                <a:latin typeface="AkzidenzGroteskBE-Light"/>
              </a:rPr>
              <a:t>repair with annuloplasty</a:t>
            </a:r>
          </a:p>
          <a:p>
            <a:pPr algn="l"/>
            <a:endParaRPr lang="en-IN" sz="2400" dirty="0">
              <a:latin typeface="AkzidenzGroteskBE-Light"/>
            </a:endParaRPr>
          </a:p>
          <a:p>
            <a:pPr marL="0" indent="0" algn="l">
              <a:buNone/>
            </a:pPr>
            <a:r>
              <a:rPr lang="en-IN" sz="1800" b="0" i="0" u="none" strike="noStrike" baseline="0" dirty="0">
                <a:latin typeface="AkzidenzGroteskBE-Light"/>
              </a:rPr>
              <a:t>    </a:t>
            </a:r>
            <a:r>
              <a:rPr lang="en-IN" sz="2400" b="0" i="0" u="none" strike="noStrike" baseline="0" dirty="0">
                <a:latin typeface="AkzidenzGroteskBE-Light"/>
              </a:rPr>
              <a:t>(1) stretch-activated early after </a:t>
            </a:r>
            <a:r>
              <a:rPr lang="en-US" sz="2400" b="0" i="0" u="none" strike="noStrike" baseline="0" dirty="0">
                <a:latin typeface="AkzidenzGroteskBE-Light"/>
              </a:rPr>
              <a:t>depolarizations and</a:t>
            </a:r>
          </a:p>
          <a:p>
            <a:pPr marL="0" indent="0" algn="l">
              <a:buNone/>
            </a:pPr>
            <a:r>
              <a:rPr lang="en-US" sz="2400" dirty="0">
                <a:latin typeface="AkzidenzGroteskBE-Light"/>
              </a:rPr>
              <a:t>  </a:t>
            </a:r>
            <a:r>
              <a:rPr lang="en-US" sz="2400" b="0" i="0" u="none" strike="noStrike" baseline="0" dirty="0">
                <a:latin typeface="AkzidenzGroteskBE-Light"/>
              </a:rPr>
              <a:t> (2) a “source-sink” mismatch</a:t>
            </a:r>
            <a:endParaRPr lang="en-IN" sz="2400" dirty="0">
              <a:latin typeface="AkzidenzGroteskBE-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F99F3-15E0-9721-8D4F-3B359E279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462" y="230704"/>
            <a:ext cx="2692538" cy="170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DB20A2-F7B7-6A9B-E568-489C5E4D8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4937" y="4425853"/>
            <a:ext cx="2419474" cy="188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99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0B409-AEBF-6AC1-8D1F-4199F7C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5401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7A963-96B7-2CE4-6B32-1276EA8B3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0971"/>
            <a:ext cx="10515600" cy="4935992"/>
          </a:xfrm>
        </p:spPr>
        <p:txBody>
          <a:bodyPr>
            <a:normAutofit/>
          </a:bodyPr>
          <a:lstStyle/>
          <a:p>
            <a:pPr algn="l"/>
            <a:r>
              <a:rPr lang="en-US" sz="2600" b="0" i="0" u="none" strike="noStrike" baseline="0" dirty="0">
                <a:latin typeface="AkzidenzGroteskBE-Light"/>
              </a:rPr>
              <a:t>Purkinje fibers that run through the papillary muscles are susceptible to abnormal automaticity and </a:t>
            </a:r>
            <a:r>
              <a:rPr lang="en-US" sz="2600" dirty="0">
                <a:latin typeface="AkzidenzGroteskBE-Light"/>
              </a:rPr>
              <a:t>EAD</a:t>
            </a:r>
            <a:endParaRPr lang="en-IN" sz="2600" b="0" i="0" u="none" strike="noStrike" baseline="0" dirty="0">
              <a:latin typeface="AkzidenzGroteskBE-Light"/>
            </a:endParaRPr>
          </a:p>
          <a:p>
            <a:pPr algn="l"/>
            <a:r>
              <a:rPr lang="en-US" sz="2600" b="0" i="0" u="none" strike="noStrike" baseline="0" dirty="0">
                <a:latin typeface="AkzidenzGroteskBE-Light"/>
              </a:rPr>
              <a:t>These </a:t>
            </a:r>
            <a:r>
              <a:rPr lang="en-US" sz="2600" b="1" i="0" u="none" strike="noStrike" baseline="0" dirty="0">
                <a:latin typeface="AkzidenzGroteskBE-Light"/>
              </a:rPr>
              <a:t>triggered PVCs </a:t>
            </a:r>
            <a:r>
              <a:rPr lang="en-US" sz="2600" b="0" i="0" u="none" strike="noStrike" baseline="0" dirty="0">
                <a:latin typeface="AkzidenzGroteskBE-Light"/>
              </a:rPr>
              <a:t>may utilize the </a:t>
            </a:r>
            <a:r>
              <a:rPr lang="en-US" sz="2600" b="1" i="0" u="none" strike="noStrike" baseline="0" dirty="0">
                <a:latin typeface="AkzidenzGroteskBE-Light"/>
              </a:rPr>
              <a:t>adjacent Purkinje network </a:t>
            </a:r>
            <a:r>
              <a:rPr lang="en-US" sz="2600" b="0" i="0" u="none" strike="noStrike" baseline="0" dirty="0">
                <a:latin typeface="AkzidenzGroteskBE-Light"/>
              </a:rPr>
              <a:t>and functional block created by a source-sink mismatch to form functional reentry.</a:t>
            </a:r>
          </a:p>
          <a:p>
            <a:pPr marL="0" indent="0" algn="l">
              <a:buNone/>
            </a:pPr>
            <a:endParaRPr lang="en-US" sz="2600" b="0" i="0" u="none" strike="noStrike" baseline="0" dirty="0">
              <a:latin typeface="AkzidenzGroteskBE-Light"/>
            </a:endParaRPr>
          </a:p>
          <a:p>
            <a:pPr algn="l"/>
            <a:r>
              <a:rPr lang="en-US" sz="2600" dirty="0">
                <a:latin typeface="AkzidenzGroteskBE-Light"/>
              </a:rPr>
              <a:t>PVC triggers are usually from </a:t>
            </a:r>
            <a:r>
              <a:rPr lang="en-US" sz="2600" dirty="0" err="1">
                <a:latin typeface="AkzidenzGroteskBE-Light"/>
              </a:rPr>
              <a:t>purkinjae</a:t>
            </a:r>
            <a:r>
              <a:rPr lang="en-US" sz="2600" dirty="0">
                <a:latin typeface="AkzidenzGroteskBE-Light"/>
              </a:rPr>
              <a:t> system</a:t>
            </a:r>
          </a:p>
          <a:p>
            <a:pPr algn="l"/>
            <a:endParaRPr lang="en-US" sz="2600" dirty="0">
              <a:latin typeface="AkzidenzGroteskBE-Light"/>
            </a:endParaRPr>
          </a:p>
          <a:p>
            <a:pPr algn="l"/>
            <a:r>
              <a:rPr lang="en-US" sz="2600" dirty="0">
                <a:latin typeface="AkzidenzGroteskBE-Light"/>
              </a:rPr>
              <a:t>VA is </a:t>
            </a:r>
            <a:r>
              <a:rPr lang="en-US" sz="2600" b="1" dirty="0">
                <a:latin typeface="AkzidenzGroteskBE-Light"/>
              </a:rPr>
              <a:t>polymorphic VT</a:t>
            </a:r>
            <a:r>
              <a:rPr lang="en-US" sz="2600" dirty="0">
                <a:latin typeface="AkzidenzGroteskBE-Light"/>
              </a:rPr>
              <a:t> not monomorphic as in – scar mediated VA</a:t>
            </a:r>
          </a:p>
          <a:p>
            <a:pPr marL="0" indent="0" algn="l">
              <a:buNone/>
            </a:pPr>
            <a:endParaRPr lang="en-US" sz="2600" dirty="0">
              <a:latin typeface="AkzidenzGroteskBE-Light"/>
            </a:endParaRPr>
          </a:p>
          <a:p>
            <a:pPr algn="l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8794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1847F-7E5A-69CD-C70A-818507115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25681-2487-8FB6-FD12-37CE4F4F0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E9C5F-1764-EE34-57E3-793D2E550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26" y="0"/>
            <a:ext cx="10835950" cy="680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15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FA474-58C8-A76E-42AC-A27F7E4DB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E9FEA8-E2B8-80C5-2CDE-192693F357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725" y="259881"/>
            <a:ext cx="5847702" cy="599930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C7CAE4-3891-DE15-7AD8-3BC27EFE3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902" y="1286098"/>
            <a:ext cx="5004152" cy="371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14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B3849-BCF6-B52F-8CD0-7203EDC9F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6DBCA2-FB28-EEB6-9754-ED04B280F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234" y="-57206"/>
            <a:ext cx="8007531" cy="6972411"/>
          </a:xfrm>
        </p:spPr>
      </p:pic>
    </p:spTree>
    <p:extLst>
      <p:ext uri="{BB962C8B-B14F-4D97-AF65-F5344CB8AC3E}">
        <p14:creationId xmlns:p14="http://schemas.microsoft.com/office/powerpoint/2010/main" val="11742154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1FAD5-6530-02AB-E045-E30EE6C13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B0B441-0D44-C05F-14F4-891A5712C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30629" y="365125"/>
            <a:ext cx="5219506" cy="5943601"/>
          </a:xfrm>
        </p:spPr>
      </p:pic>
      <p:pic>
        <p:nvPicPr>
          <p:cNvPr id="1026" name="Picture 2" descr="What was the point of the Pickelhaube helmet? - Quora">
            <a:extLst>
              <a:ext uri="{FF2B5EF4-FFF2-40B4-BE49-F238E27FC236}">
                <a16:creationId xmlns:a16="http://schemas.microsoft.com/office/drawing/2014/main" id="{D7673B56-2DB9-A055-88CE-5CD2817DA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877" y="268978"/>
            <a:ext cx="8455647" cy="6039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86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52296-C62A-879C-6479-567349F74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F79FB9-CC00-CA17-16D2-4C7137DAF1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1605" y="635268"/>
            <a:ext cx="8807565" cy="6054164"/>
          </a:xfrm>
        </p:spPr>
      </p:pic>
    </p:spTree>
    <p:extLst>
      <p:ext uri="{BB962C8B-B14F-4D97-AF65-F5344CB8AC3E}">
        <p14:creationId xmlns:p14="http://schemas.microsoft.com/office/powerpoint/2010/main" val="7767383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3A9F-14FB-059C-5595-CB423256A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mad ballerina foot deformity">
            <a:hlinkClick r:id="" action="ppaction://media"/>
            <a:extLst>
              <a:ext uri="{FF2B5EF4-FFF2-40B4-BE49-F238E27FC236}">
                <a16:creationId xmlns:a16="http://schemas.microsoft.com/office/drawing/2014/main" id="{39D88261-B71D-F935-5453-21CB8E287F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8377"/>
            <a:ext cx="6701245" cy="670124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E990CC-5E44-BDF3-4033-F57D3386C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041" y="539265"/>
            <a:ext cx="5459221" cy="557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93088-58E8-7875-9571-CCC8382B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1FA5948-D5DB-2595-E3CD-99CBA0E7A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75132" y="1815738"/>
            <a:ext cx="10678668" cy="4305368"/>
          </a:xfrm>
        </p:spPr>
      </p:pic>
    </p:spTree>
    <p:extLst>
      <p:ext uri="{BB962C8B-B14F-4D97-AF65-F5344CB8AC3E}">
        <p14:creationId xmlns:p14="http://schemas.microsoft.com/office/powerpoint/2010/main" val="20706397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4A3CA-8F73-2C1D-501C-B5B7A7594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480BB0-8F97-6A91-8F36-EAADAE4C9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2230" y="0"/>
            <a:ext cx="8699862" cy="6837716"/>
          </a:xfrm>
        </p:spPr>
      </p:pic>
    </p:spTree>
    <p:extLst>
      <p:ext uri="{BB962C8B-B14F-4D97-AF65-F5344CB8AC3E}">
        <p14:creationId xmlns:p14="http://schemas.microsoft.com/office/powerpoint/2010/main" val="36173333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4B1B9-D92F-C25A-9130-A9F5D1FE4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400" b="0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GroteskBE-Light"/>
              </a:rPr>
              <a:t>sST2 – </a:t>
            </a:r>
            <a:r>
              <a:rPr lang="en-US" sz="4400" b="0" i="0" u="none" strike="noStrike" baseline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kzidenzGroteskBE-Light"/>
              </a:rPr>
              <a:t>soluble suppression of tumorgenicity</a:t>
            </a:r>
            <a:endParaRPr lang="en-IN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EE1B1-4DCA-560C-5468-8DE26356E3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2800" b="0" i="0" u="none" strike="noStrike" baseline="0" dirty="0">
                <a:latin typeface="AkzidenzGroteskBE-Light"/>
              </a:rPr>
              <a:t>IL-1R family member secreted by cardiac cells in response to biomechanical stress</a:t>
            </a:r>
          </a:p>
          <a:p>
            <a:pPr algn="l"/>
            <a:endParaRPr lang="en-US" sz="2800" b="0" i="0" u="none" strike="noStrike" baseline="0" dirty="0">
              <a:latin typeface="AkzidenzGroteskBE-Light"/>
            </a:endParaRPr>
          </a:p>
          <a:p>
            <a:r>
              <a:rPr lang="en-IN" sz="2800" b="0" i="0" u="none" strike="noStrike" baseline="0" dirty="0">
                <a:latin typeface="AkzidenzGroteskBE-Light"/>
              </a:rPr>
              <a:t> that can promote myocardial fibrosis,</a:t>
            </a:r>
          </a:p>
          <a:p>
            <a:pPr marL="0" indent="0">
              <a:buNone/>
            </a:pPr>
            <a:endParaRPr lang="en-IN" sz="2800" b="0" i="0" u="none" strike="noStrike" baseline="0" dirty="0">
              <a:latin typeface="AkzidenzGroteskBE-Light"/>
            </a:endParaRPr>
          </a:p>
          <a:p>
            <a:pPr algn="l"/>
            <a:r>
              <a:rPr lang="en-IN" sz="2800" b="0" i="0" u="none" strike="noStrike" baseline="0" dirty="0">
                <a:latin typeface="AkzidenzGroteskBE-Light"/>
              </a:rPr>
              <a:t>In a </a:t>
            </a:r>
            <a:r>
              <a:rPr lang="en-US" sz="2800" b="0" i="0" u="none" strike="noStrike" baseline="0" dirty="0">
                <a:latin typeface="AkzidenzGroteskBE-Light"/>
              </a:rPr>
              <a:t>study of 72 patients with at least 1 mm of MAD on CMR - Patients with ventricular arrhythmias had higher average sST2 levels, lower ejection fraction, and more frequent papillary muscle fibrosis on CMR</a:t>
            </a:r>
            <a:endParaRPr lang="en-IN" sz="40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10129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E5BEF-F6FA-0B87-6145-A597E0734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dirty="0"/>
              <a:t>MAD in Severe AS patients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7D9758-3988-5DAC-834B-5E6C7734B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7506" y="1814608"/>
            <a:ext cx="4648439" cy="42166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99D754-4E51-55FE-95E4-A70F549B2DC0}"/>
              </a:ext>
            </a:extLst>
          </p:cNvPr>
          <p:cNvSpPr txBox="1"/>
          <p:nvPr/>
        </p:nvSpPr>
        <p:spPr>
          <a:xfrm>
            <a:off x="6089230" y="1690688"/>
            <a:ext cx="55052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800" b="0" i="0" u="none" strike="noStrike" baseline="0" dirty="0" err="1">
                <a:latin typeface="AkzidenzGroteskBE-Light"/>
              </a:rPr>
              <a:t>Tsianaka</a:t>
            </a:r>
            <a:r>
              <a:rPr lang="en-IN" sz="1800" b="0" i="0" u="none" strike="noStrike" baseline="0" dirty="0">
                <a:latin typeface="AkzidenzGroteskBE-Light"/>
              </a:rPr>
              <a:t> et al  reported a </a:t>
            </a:r>
            <a:r>
              <a:rPr lang="en-IN" sz="1800" b="1" i="0" u="none" strike="noStrike" baseline="0" dirty="0">
                <a:latin typeface="AkzidenzGroteskBE-Light"/>
              </a:rPr>
              <a:t>MAD prevalence </a:t>
            </a:r>
            <a:r>
              <a:rPr lang="en-US" sz="1800" b="1" i="0" u="none" strike="noStrike" baseline="0" dirty="0">
                <a:latin typeface="AkzidenzGroteskBE-Light"/>
              </a:rPr>
              <a:t>of 7.8% </a:t>
            </a:r>
            <a:r>
              <a:rPr lang="en-US" sz="1800" b="0" i="0" u="none" strike="noStrike" baseline="0" dirty="0">
                <a:latin typeface="AkzidenzGroteskBE-Light"/>
              </a:rPr>
              <a:t>among 408 patients with severe aortic stenosis who had CCT before transcatheter aortic valve</a:t>
            </a:r>
          </a:p>
          <a:p>
            <a:pPr algn="l"/>
            <a:r>
              <a:rPr lang="en-IN" sz="1800" b="0" i="0" u="none" strike="noStrike" baseline="0" dirty="0">
                <a:latin typeface="AkzidenzGroteskBE-Light"/>
              </a:rPr>
              <a:t>replacement.</a:t>
            </a:r>
          </a:p>
          <a:p>
            <a:pPr algn="l"/>
            <a:endParaRPr lang="en-IN" dirty="0">
              <a:latin typeface="AkzidenzGroteskBE-Light"/>
            </a:endParaRPr>
          </a:p>
          <a:p>
            <a:pPr algn="l"/>
            <a:r>
              <a:rPr lang="en-US" sz="1800" b="0" i="0" u="none" strike="noStrike" baseline="0" dirty="0">
                <a:latin typeface="AkzidenzGroteskBE-Light"/>
              </a:rPr>
              <a:t>The median </a:t>
            </a:r>
            <a:r>
              <a:rPr lang="en-US" sz="1800" b="1" i="0" u="none" strike="noStrike" baseline="0" dirty="0">
                <a:latin typeface="AkzidenzGroteskBE-Light"/>
              </a:rPr>
              <a:t>MAD distance </a:t>
            </a:r>
            <a:r>
              <a:rPr lang="en-US" sz="1800" b="0" i="0" u="none" strike="noStrike" baseline="0" dirty="0">
                <a:latin typeface="AkzidenzGroteskBE-Light"/>
              </a:rPr>
              <a:t>in patients with </a:t>
            </a:r>
            <a:r>
              <a:rPr lang="en-IN" sz="1800" b="0" i="0" u="none" strike="noStrike" baseline="0" dirty="0">
                <a:latin typeface="AkzidenzGroteskBE-Light"/>
              </a:rPr>
              <a:t>MAD was 3.5 mm</a:t>
            </a:r>
          </a:p>
          <a:p>
            <a:pPr algn="l"/>
            <a:endParaRPr lang="en-IN" dirty="0">
              <a:latin typeface="AkzidenzGroteskBE-Light"/>
            </a:endParaRPr>
          </a:p>
          <a:p>
            <a:pPr algn="l"/>
            <a:r>
              <a:rPr lang="en-IN" sz="1800" b="0" i="0" u="none" strike="noStrike" baseline="0" dirty="0">
                <a:latin typeface="AkzidenzGroteskBE-Light"/>
              </a:rPr>
              <a:t>Patients with MAD</a:t>
            </a:r>
          </a:p>
          <a:p>
            <a:pPr algn="l"/>
            <a:r>
              <a:rPr lang="en-US" sz="1800" b="0" i="0" u="none" strike="noStrike" baseline="0" dirty="0">
                <a:latin typeface="AkzidenzGroteskBE-Light"/>
              </a:rPr>
              <a:t>were </a:t>
            </a:r>
            <a:r>
              <a:rPr lang="en-US" sz="1800" b="1" i="0" u="none" strike="noStrike" baseline="0" dirty="0">
                <a:latin typeface="AkzidenzGroteskBE-Light"/>
              </a:rPr>
              <a:t>more likely to have MVP </a:t>
            </a:r>
            <a:r>
              <a:rPr lang="en-US" sz="1800" b="0" i="0" u="none" strike="noStrike" baseline="0" dirty="0">
                <a:latin typeface="AkzidenzGroteskBE-Light"/>
              </a:rPr>
              <a:t>but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AkzidenzGroteskBE-Light"/>
              </a:rPr>
              <a:t>were no more likely to have MR or severe mitral annular calcification or to</a:t>
            </a:r>
          </a:p>
          <a:p>
            <a:pPr algn="l"/>
            <a:r>
              <a:rPr lang="en-IN" sz="1800" b="1" i="0" u="none" strike="noStrike" baseline="0" dirty="0">
                <a:solidFill>
                  <a:srgbClr val="FF0000"/>
                </a:solidFill>
                <a:latin typeface="AkzidenzGroteskBE-Light"/>
              </a:rPr>
              <a:t>experience atrial fibrillation/flutter, bundle branch block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AkzidenzGroteskBE-Light"/>
              </a:rPr>
              <a:t>or atrioventricular block following transcatheter aortic </a:t>
            </a:r>
            <a:r>
              <a:rPr lang="en-IN" sz="1800" b="1" i="0" u="none" strike="noStrike" baseline="0" dirty="0">
                <a:solidFill>
                  <a:srgbClr val="FF0000"/>
                </a:solidFill>
                <a:latin typeface="AkzidenzGroteskBE-Light"/>
              </a:rPr>
              <a:t>valve replacement.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59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9D9D3-0713-9726-A8A8-B7985767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/>
              <a:t>MAD and TAD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D9840B-AA9B-3CF4-B563-85D1B7E58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715" y="1890726"/>
            <a:ext cx="7588164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3D4C8-42BB-C81B-EF01-49E4E69C3AC2}"/>
              </a:ext>
            </a:extLst>
          </p:cNvPr>
          <p:cNvSpPr txBox="1"/>
          <p:nvPr/>
        </p:nvSpPr>
        <p:spPr>
          <a:xfrm>
            <a:off x="8425543" y="2358235"/>
            <a:ext cx="35804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1800" b="0" i="0" u="none" strike="noStrike" baseline="0" dirty="0">
                <a:latin typeface="AkzidenzGroteskBE-Light"/>
              </a:rPr>
              <a:t>In </a:t>
            </a:r>
            <a:r>
              <a:rPr lang="en-US" sz="1800" b="0" i="0" u="none" strike="noStrike" baseline="0" dirty="0">
                <a:latin typeface="AkzidenzGroteskBE-Light"/>
              </a:rPr>
              <a:t>a group of 84 patients with MAD who underwent CMR,</a:t>
            </a:r>
          </a:p>
          <a:p>
            <a:pPr algn="l"/>
            <a:endParaRPr lang="en-US" sz="1800" b="0" i="0" u="none" strike="noStrike" baseline="0" dirty="0">
              <a:latin typeface="AkzidenzGroteskBE-Light"/>
            </a:endParaRPr>
          </a:p>
          <a:p>
            <a:pPr algn="l"/>
            <a:r>
              <a:rPr lang="en-US" sz="1800" b="0" i="0" u="none" strike="noStrike" baseline="0" dirty="0">
                <a:latin typeface="AkzidenzGroteskBE-Light"/>
              </a:rPr>
              <a:t>50% also had tricuspid annular disjunction and tended</a:t>
            </a:r>
          </a:p>
          <a:p>
            <a:pPr algn="l"/>
            <a:r>
              <a:rPr lang="en-US" sz="1800" b="0" i="0" u="none" strike="noStrike" baseline="0" dirty="0">
                <a:latin typeface="AkzidenzGroteskBE-Light"/>
              </a:rPr>
              <a:t>to </a:t>
            </a:r>
            <a:r>
              <a:rPr lang="en-US" sz="1800" b="1" i="0" u="none" strike="noStrike" baseline="0" dirty="0">
                <a:latin typeface="AkzidenzGroteskBE-Light"/>
              </a:rPr>
              <a:t>be older, have MVP, and have greater MAD distance</a:t>
            </a:r>
          </a:p>
          <a:p>
            <a:pPr algn="l"/>
            <a:r>
              <a:rPr lang="en-US" sz="1800" b="1" i="0" u="none" strike="noStrike" baseline="0" dirty="0">
                <a:latin typeface="AkzidenzGroteskBE-Light"/>
              </a:rPr>
              <a:t>and circumferential extent</a:t>
            </a:r>
            <a:r>
              <a:rPr lang="en-US" sz="1800" b="0" i="0" u="none" strike="noStrike" baseline="0" dirty="0">
                <a:latin typeface="AkzidenzGroteskBE-Light"/>
              </a:rPr>
              <a:t>. There was </a:t>
            </a:r>
            <a:r>
              <a:rPr lang="en-US" sz="1800" b="1" i="0" u="none" strike="noStrike" baseline="0" dirty="0">
                <a:latin typeface="AkzidenzGroteskBE-Light"/>
              </a:rPr>
              <a:t>no association</a:t>
            </a:r>
          </a:p>
          <a:p>
            <a:pPr algn="l"/>
            <a:r>
              <a:rPr lang="en-US" sz="1800" b="0" i="0" u="none" strike="noStrike" baseline="0" dirty="0">
                <a:latin typeface="AkzidenzGroteskBE-Light"/>
              </a:rPr>
              <a:t>between tricuspid annular disjunction and </a:t>
            </a:r>
            <a:r>
              <a:rPr lang="en-US" sz="1800" b="1" i="0" u="none" strike="noStrike" baseline="0" dirty="0">
                <a:latin typeface="AkzidenzGroteskBE-Light"/>
              </a:rPr>
              <a:t>ventricular</a:t>
            </a:r>
          </a:p>
          <a:p>
            <a:pPr algn="l"/>
            <a:r>
              <a:rPr lang="en-US" sz="1800" b="1" i="0" u="none" strike="noStrike" baseline="0" dirty="0">
                <a:latin typeface="AkzidenzGroteskBE-Light"/>
              </a:rPr>
              <a:t>arrhythmias</a:t>
            </a:r>
            <a:r>
              <a:rPr lang="en-US" sz="1800" b="0" i="0" u="none" strike="noStrike" baseline="0" dirty="0">
                <a:latin typeface="AkzidenzGroteskBE-Light"/>
              </a:rPr>
              <a:t> once adjusted for age.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43661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9C634-70FB-5F31-7164-93F17CDBC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43A14-BBAC-6DBB-2179-D48B517B8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3A1A5-75AD-E607-92E8-DCBF79554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491" y="35737"/>
            <a:ext cx="8147579" cy="670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939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01DC1-558C-89D9-C0B0-608A6946A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6010CD-7905-1628-8463-D4C2F9E1BB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1528" y="162226"/>
            <a:ext cx="5586984" cy="7004250"/>
          </a:xfrm>
        </p:spPr>
      </p:pic>
    </p:spTree>
    <p:extLst>
      <p:ext uri="{BB962C8B-B14F-4D97-AF65-F5344CB8AC3E}">
        <p14:creationId xmlns:p14="http://schemas.microsoft.com/office/powerpoint/2010/main" val="34202393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952E-51BB-FDBF-CDA7-6BB01CDE2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2F2C64F-E4CE-10A9-7C12-6E4A6919E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4507" y="0"/>
            <a:ext cx="6938682" cy="6581631"/>
          </a:xfrm>
        </p:spPr>
      </p:pic>
    </p:spTree>
    <p:extLst>
      <p:ext uri="{BB962C8B-B14F-4D97-AF65-F5344CB8AC3E}">
        <p14:creationId xmlns:p14="http://schemas.microsoft.com/office/powerpoint/2010/main" val="2469094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69B4-87CA-BCA6-A95D-1D6F27D5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2818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F7287-BE22-575E-1483-A4BA467EC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8561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Sustained VT not originating from the right or left ventricular outflow tract</a:t>
            </a:r>
          </a:p>
          <a:p>
            <a:pPr marL="0" indent="0">
              <a:buNone/>
            </a:pPr>
            <a:r>
              <a:rPr lang="en-US" dirty="0"/>
              <a:t>• Spontaneous polymorphic NSVT.</a:t>
            </a:r>
          </a:p>
          <a:p>
            <a:pPr marL="0" indent="0">
              <a:buNone/>
            </a:pPr>
            <a:r>
              <a:rPr lang="en-US" dirty="0"/>
              <a:t> • Rapid NSVT monomorphic (&gt;180 bpm) </a:t>
            </a:r>
          </a:p>
          <a:p>
            <a:endParaRPr lang="en-US" dirty="0"/>
          </a:p>
          <a:p>
            <a:r>
              <a:rPr lang="en-US" b="1" dirty="0"/>
              <a:t>Intermediate risk</a:t>
            </a:r>
            <a:r>
              <a:rPr lang="en-US" dirty="0"/>
              <a:t>: This category is even less well defined. The following VAs were considered by the committee as probable intermediate risk: </a:t>
            </a:r>
          </a:p>
          <a:p>
            <a:pPr marL="0" indent="0">
              <a:buNone/>
            </a:pPr>
            <a:r>
              <a:rPr lang="en-US" dirty="0"/>
              <a:t>• Polymorphic PVCs. </a:t>
            </a:r>
          </a:p>
          <a:p>
            <a:pPr marL="0" indent="0">
              <a:buNone/>
            </a:pPr>
            <a:r>
              <a:rPr lang="en-US" dirty="0"/>
              <a:t>• NSVT monomorphic, of lower rate (&lt;180 bpm). </a:t>
            </a:r>
          </a:p>
          <a:p>
            <a:pPr marL="0" indent="0">
              <a:buNone/>
            </a:pPr>
            <a:r>
              <a:rPr lang="en-US" dirty="0"/>
              <a:t>• Highly frequent or complex PVCs (bigamy and couplets).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low risk:</a:t>
            </a:r>
          </a:p>
          <a:p>
            <a:pPr marL="0" indent="0">
              <a:buNone/>
            </a:pPr>
            <a:r>
              <a:rPr lang="en-US" dirty="0"/>
              <a:t>    with frequent PVCs but not complex VAs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43817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EB991-FE6A-0AF8-2399-9F73EF3D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49420"/>
            <a:ext cx="10515600" cy="814546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779F30-872F-691D-CD91-A58514A9D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14762" y="117380"/>
            <a:ext cx="4950370" cy="578430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5E5D48-3C49-FDC4-805E-C00EA06741A1}"/>
              </a:ext>
            </a:extLst>
          </p:cNvPr>
          <p:cNvSpPr txBox="1"/>
          <p:nvPr/>
        </p:nvSpPr>
        <p:spPr>
          <a:xfrm>
            <a:off x="838200" y="1027906"/>
            <a:ext cx="52578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 Friedrich Gustav Jakob Henle ( loop of Henle.) To     discovered MAD and TAD  In 1876,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described disjunction in his German textbook using the term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Faserring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meaning“ﬁbrous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ring”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describing fibrous strings extending from</a:t>
            </a:r>
          </a:p>
          <a:p>
            <a:pPr algn="l"/>
            <a:r>
              <a:rPr lang="en-US" sz="20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fibrous trigones to the “free rims” of the mitral </a:t>
            </a:r>
            <a:r>
              <a:rPr lang="en-IN" sz="200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tricuspid orifices.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IN" dirty="0"/>
          </a:p>
          <a:p>
            <a:pPr algn="l"/>
            <a:r>
              <a:rPr lang="en-IN" sz="1800" b="0" i="0" u="none" strike="noStrike" baseline="0" dirty="0">
                <a:solidFill>
                  <a:srgbClr val="000000"/>
                </a:solidFill>
                <a:latin typeface="AdvOTe81213fa"/>
              </a:rPr>
              <a:t>McAlpine</a:t>
            </a:r>
            <a:r>
              <a:rPr lang="en-IN" dirty="0">
                <a:solidFill>
                  <a:srgbClr val="2197D2"/>
                </a:solidFill>
                <a:latin typeface="AdvOTe81213fa"/>
              </a:rPr>
              <a:t> </a:t>
            </a:r>
            <a:r>
              <a:rPr lang="en-IN" sz="1800" b="0" i="0" u="none" strike="noStrike" baseline="0" dirty="0">
                <a:solidFill>
                  <a:srgbClr val="2197D2"/>
                </a:solidFill>
                <a:latin typeface="AdvOTe81213fa"/>
              </a:rPr>
              <a:t> </a:t>
            </a:r>
            <a:r>
              <a:rPr lang="en-IN" sz="1800" b="0" i="0" u="none" strike="noStrike" baseline="0" dirty="0">
                <a:solidFill>
                  <a:srgbClr val="000000"/>
                </a:solidFill>
                <a:latin typeface="AdvOTe81213fa"/>
              </a:rPr>
              <a:t>published a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OTe81213fa"/>
              </a:rPr>
              <a:t>description of a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OTe81213fa+20"/>
              </a:rPr>
              <a:t>“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dvOTe81213fa"/>
              </a:rPr>
              <a:t>subvalvular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dvOTe81213fa"/>
              </a:rPr>
              <a:t> membrane,</a:t>
            </a:r>
            <a:r>
              <a:rPr lang="en-US" sz="1800" b="0" i="0" u="none" strike="noStrike" baseline="0" dirty="0">
                <a:latin typeface="AdvOTe81213fa"/>
              </a:rPr>
              <a:t> isolated phenomenon in some hearts, whereas it was associated with </a:t>
            </a:r>
            <a:r>
              <a:rPr lang="en-US" sz="1800" b="0" i="0" u="none" strike="noStrike" baseline="0" dirty="0">
                <a:latin typeface="AdvOTe81213fa+20"/>
              </a:rPr>
              <a:t>“</a:t>
            </a:r>
            <a:r>
              <a:rPr lang="en-US" sz="1800" b="0" i="0" u="none" strike="noStrike" baseline="0" dirty="0">
                <a:latin typeface="AdvOTe81213fa+fb"/>
              </a:rPr>
              <a:t>fl</a:t>
            </a:r>
            <a:r>
              <a:rPr lang="en-US" sz="1800" b="0" i="0" u="none" strike="noStrike" baseline="0" dirty="0">
                <a:latin typeface="AdvOTe81213fa"/>
              </a:rPr>
              <a:t>oppy mitral valves</a:t>
            </a:r>
            <a:r>
              <a:rPr lang="en-US" sz="1800" b="0" i="0" u="none" strike="noStrike" baseline="0" dirty="0">
                <a:latin typeface="AdvOTe81213fa+20"/>
              </a:rPr>
              <a:t>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24762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0A466-C600-70CB-430A-B2F5C9208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35BD37-134A-E5C4-82A2-E66D35BCF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520" y="0"/>
            <a:ext cx="5788152" cy="6802570"/>
          </a:xfrm>
        </p:spPr>
      </p:pic>
    </p:spTree>
    <p:extLst>
      <p:ext uri="{BB962C8B-B14F-4D97-AF65-F5344CB8AC3E}">
        <p14:creationId xmlns:p14="http://schemas.microsoft.com/office/powerpoint/2010/main" val="41611589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9518-C597-861F-9A28-B250B267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88768-EDE7-85FA-49D6-50238F71DE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88923" y="-3054783"/>
            <a:ext cx="7203077" cy="1296756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E07F1-C457-FA76-B388-597F62F6F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0146" y="-2408162"/>
            <a:ext cx="6699069" cy="119094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172CDBF-7943-8FD9-A527-C43EF3D8734F}"/>
              </a:ext>
            </a:extLst>
          </p:cNvPr>
          <p:cNvSpPr/>
          <p:nvPr/>
        </p:nvSpPr>
        <p:spPr>
          <a:xfrm>
            <a:off x="3004457" y="4463975"/>
            <a:ext cx="24296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1324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E5F0F-C485-6A34-D611-E7809E78D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09641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0BD52-6C44-BA14-DC2F-50F72C29C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1337"/>
            <a:ext cx="10515600" cy="5275626"/>
          </a:xfrm>
        </p:spPr>
        <p:txBody>
          <a:bodyPr>
            <a:normAutofit/>
          </a:bodyPr>
          <a:lstStyle/>
          <a:p>
            <a:r>
              <a:rPr lang="en-US" sz="2400" b="0" i="0" u="none" strike="noStrike" baseline="0" dirty="0">
                <a:latin typeface="AkzidenzGroteskBE-Light"/>
              </a:rPr>
              <a:t>best identified in </a:t>
            </a:r>
            <a:r>
              <a:rPr lang="en-US" sz="2400" b="1" i="0" u="none" strike="noStrike" baseline="0" dirty="0">
                <a:latin typeface="AkzidenzGroteskBE-Light"/>
              </a:rPr>
              <a:t>late systole</a:t>
            </a:r>
          </a:p>
          <a:p>
            <a:pPr algn="l"/>
            <a:r>
              <a:rPr lang="en-IN" sz="2400" b="1" i="0" u="none" strike="noStrike" baseline="0" dirty="0">
                <a:latin typeface="AkzidenzGroteskBE-Light"/>
              </a:rPr>
              <a:t>MAD length or distance</a:t>
            </a:r>
            <a:r>
              <a:rPr lang="en-US" sz="2400" b="1" dirty="0">
                <a:latin typeface="AkzidenzGroteskBE-Light"/>
              </a:rPr>
              <a:t> </a:t>
            </a:r>
            <a:r>
              <a:rPr lang="en-US" sz="2400" dirty="0">
                <a:latin typeface="AkzidenzGroteskBE-Light"/>
              </a:rPr>
              <a:t>-  </a:t>
            </a:r>
            <a:r>
              <a:rPr lang="en-US" sz="2400" b="0" i="0" u="none" strike="noStrike" baseline="0" dirty="0">
                <a:latin typeface="AkzidenzGroteskBE-Light"/>
              </a:rPr>
              <a:t>The distance between the insertion point of the posterior MV leaflet and the LA-LV junction - no standard threshold for the disjunction distance</a:t>
            </a:r>
          </a:p>
          <a:p>
            <a:pPr algn="l"/>
            <a:r>
              <a:rPr lang="en-IN" sz="2400" b="0" i="0" u="none" strike="noStrike" baseline="0" dirty="0">
                <a:latin typeface="AkzidenzGroteskBE-Light"/>
              </a:rPr>
              <a:t>median </a:t>
            </a:r>
            <a:r>
              <a:rPr lang="en-US" sz="2400" b="0" i="0" u="none" strike="noStrike" baseline="0" dirty="0">
                <a:latin typeface="AkzidenzGroteskBE-Light"/>
              </a:rPr>
              <a:t>MAD distance was just 3.0 mm with a range of 1.5 to 7 mm</a:t>
            </a:r>
          </a:p>
          <a:p>
            <a:pPr algn="l"/>
            <a:r>
              <a:rPr lang="en-US" sz="2400" b="0" i="0" u="none" strike="noStrike" baseline="0" dirty="0">
                <a:latin typeface="AkzidenzGroteskBE-Light"/>
              </a:rPr>
              <a:t>??  what distance </a:t>
            </a:r>
            <a:r>
              <a:rPr lang="en-US" sz="2400" dirty="0">
                <a:latin typeface="AkzidenzGroteskBE-Light"/>
              </a:rPr>
              <a:t>- </a:t>
            </a:r>
            <a:r>
              <a:rPr lang="en-US" sz="2400" b="0" i="0" u="none" strike="noStrike" baseline="0" dirty="0">
                <a:latin typeface="AkzidenzGroteskBE-Light"/>
              </a:rPr>
              <a:t> </a:t>
            </a:r>
            <a:r>
              <a:rPr lang="en-IN" sz="2400" b="0" i="0" u="none" strike="noStrike" baseline="0" dirty="0">
                <a:latin typeface="AkzidenzGroteskBE-Light"/>
              </a:rPr>
              <a:t>clinically significant MAD.</a:t>
            </a:r>
          </a:p>
          <a:p>
            <a:pPr algn="l"/>
            <a:r>
              <a:rPr lang="en-US" sz="2400" b="0" i="0" u="none" strike="noStrike" baseline="0" dirty="0">
                <a:latin typeface="AkzidenzGroteskBE-Light"/>
              </a:rPr>
              <a:t>An early study found that a MAD distance of </a:t>
            </a:r>
            <a:r>
              <a:rPr lang="en-US" sz="2400" b="1" i="0" u="none" strike="noStrike" baseline="0" dirty="0">
                <a:solidFill>
                  <a:srgbClr val="FF0000"/>
                </a:solidFill>
                <a:latin typeface="AkzidenzGroteskBE-Light"/>
              </a:rPr>
              <a:t>&gt;8.5 mm by TTE </a:t>
            </a:r>
            <a:r>
              <a:rPr lang="en-US" sz="2400" b="0" i="0" u="none" strike="noStrike" baseline="0" dirty="0">
                <a:latin typeface="AkzidenzGroteskBE-Light"/>
              </a:rPr>
              <a:t>was associated with </a:t>
            </a:r>
            <a:r>
              <a:rPr lang="en-IN" sz="2400" b="0" i="0" u="none" strike="noStrike" baseline="0" dirty="0">
                <a:latin typeface="AkzidenzGroteskBE-Light"/>
              </a:rPr>
              <a:t>higher likelihood of NSVT</a:t>
            </a:r>
          </a:p>
          <a:p>
            <a:pPr algn="l"/>
            <a:r>
              <a:rPr lang="it-IT" sz="2400" b="0" i="0" u="none" strike="noStrike" baseline="0" dirty="0">
                <a:latin typeface="AkzidenzGroteskBE-Light"/>
              </a:rPr>
              <a:t>Perazzolo Marra et al  found </a:t>
            </a:r>
            <a:r>
              <a:rPr lang="en-US" sz="2400" b="0" i="0" u="none" strike="noStrike" baseline="0" dirty="0">
                <a:latin typeface="AkzidenzGroteskBE-Light"/>
              </a:rPr>
              <a:t>that MVP patients with LV fibrosis on CMR had a median MAD distance of </a:t>
            </a:r>
            <a:r>
              <a:rPr lang="en-US" sz="2400" b="1" i="0" u="none" strike="noStrike" baseline="0" dirty="0">
                <a:latin typeface="AkzidenzGroteskBE-Light"/>
              </a:rPr>
              <a:t>4.8 mm</a:t>
            </a:r>
            <a:r>
              <a:rPr lang="en-US" sz="2400" b="0" i="0" u="none" strike="noStrike" baseline="0" dirty="0">
                <a:latin typeface="AkzidenzGroteskBE-Light"/>
              </a:rPr>
              <a:t>, whereas the median MAD distance was only </a:t>
            </a:r>
            <a:r>
              <a:rPr lang="en-US" sz="2400" b="1" i="0" u="none" strike="noStrike" baseline="0" dirty="0">
                <a:latin typeface="AkzidenzGroteskBE-Light"/>
              </a:rPr>
              <a:t>1.8 mm </a:t>
            </a:r>
            <a:r>
              <a:rPr lang="en-US" sz="2400" b="0" i="0" u="none" strike="noStrike" baseline="0" dirty="0">
                <a:latin typeface="AkzidenzGroteskBE-Light"/>
              </a:rPr>
              <a:t>in MVP patients without LV fibrosis.</a:t>
            </a:r>
          </a:p>
          <a:p>
            <a:pPr algn="l"/>
            <a:endParaRPr lang="en-US" sz="1800" dirty="0">
              <a:latin typeface="AkzidenzGroteskBE-Ligh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3C6FEE-A967-AF74-9633-CCDE7A72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Carmo P, Andrade MJ, Aguiar C, Rodrigues R, Gouveia R, Silva JA. Mitral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0621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8287-C2B5-D071-CBA4-3236B2A6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FE289A-1250-010B-2662-D07D2E569B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354" y="68883"/>
            <a:ext cx="7863839" cy="6770194"/>
          </a:xfrm>
        </p:spPr>
      </p:pic>
    </p:spTree>
    <p:extLst>
      <p:ext uri="{BB962C8B-B14F-4D97-AF65-F5344CB8AC3E}">
        <p14:creationId xmlns:p14="http://schemas.microsoft.com/office/powerpoint/2010/main" val="4163025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41BA-BB9D-6F95-759A-18D813A45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0269"/>
          </a:xfrm>
        </p:spPr>
        <p:txBody>
          <a:bodyPr>
            <a:normAutofit fontScale="90000"/>
          </a:bodyPr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C00A6F-B632-BB01-EA62-18A75288E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3075" y="1932413"/>
            <a:ext cx="6702362" cy="2570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347AE9-8BD2-68F4-2EB1-464C798C126D}"/>
              </a:ext>
            </a:extLst>
          </p:cNvPr>
          <p:cNvSpPr txBox="1"/>
          <p:nvPr/>
        </p:nvSpPr>
        <p:spPr>
          <a:xfrm>
            <a:off x="942702" y="890100"/>
            <a:ext cx="3916681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b="0" i="0" u="none" strike="noStrike" baseline="0" dirty="0">
                <a:latin typeface="AkzidenzGroteskBE-Light"/>
              </a:rPr>
              <a:t>A recent </a:t>
            </a:r>
            <a:r>
              <a:rPr lang="en-US" sz="2000" b="0" i="0" u="none" strike="noStrike" baseline="0" dirty="0">
                <a:latin typeface="AkzidenzGroteskBE-Light"/>
              </a:rPr>
              <a:t>systematic review of12 studies reported a pooled prevalence of MAD of 30.1% for patients with MVP and/or Barlow’s disease and 8.7% for the general population</a:t>
            </a:r>
          </a:p>
          <a:p>
            <a:endParaRPr lang="en-US" sz="2000" dirty="0">
              <a:latin typeface="AdvOTe81213f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AkzidenzGroteskBE-Light"/>
              </a:rPr>
              <a:t>prevalence of MAD is between 16% and 55% </a:t>
            </a:r>
            <a:r>
              <a:rPr lang="en-IN" sz="2000" b="0" i="0" u="none" strike="noStrike" baseline="0" dirty="0">
                <a:latin typeface="AkzidenzGroteskBE-Light"/>
              </a:rPr>
              <a:t>in patients with MVP</a:t>
            </a:r>
          </a:p>
          <a:p>
            <a:pPr algn="l"/>
            <a:endParaRPr lang="en-IN" sz="2000" dirty="0">
              <a:latin typeface="AkzidenzGroteskBE-Ligh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u="none" strike="noStrike" baseline="0" dirty="0">
                <a:latin typeface="AkzidenzGroteskBE-Light"/>
              </a:rPr>
              <a:t>The prevalence of MAD in patients with diffuse myxomatous degeneration is generally </a:t>
            </a:r>
            <a:r>
              <a:rPr lang="en-IN" sz="2000" b="0" i="0" u="none" strike="noStrike" baseline="0" dirty="0">
                <a:latin typeface="AkzidenzGroteskBE-Light"/>
              </a:rPr>
              <a:t>higher than with FED</a:t>
            </a:r>
          </a:p>
          <a:p>
            <a:pPr algn="l"/>
            <a:endParaRPr lang="en-IN" dirty="0">
              <a:latin typeface="AkzidenzGroteskBE-Light"/>
            </a:endParaRPr>
          </a:p>
        </p:txBody>
      </p:sp>
    </p:spTree>
    <p:extLst>
      <p:ext uri="{BB962C8B-B14F-4D97-AF65-F5344CB8AC3E}">
        <p14:creationId xmlns:p14="http://schemas.microsoft.com/office/powerpoint/2010/main" val="1821464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9777E-9FEA-FEA4-5FC1-D7503EEA7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79F986-861B-BBDD-E85D-FB2A038B1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2667" y="365124"/>
            <a:ext cx="8966666" cy="5991226"/>
          </a:xfr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C94174-B181-C6B0-ADEE-E0842816A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figure was originally published by Perazzolo Marra et a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85336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2608</Words>
  <Application>Microsoft Office PowerPoint</Application>
  <PresentationFormat>Widescreen</PresentationFormat>
  <Paragraphs>212</Paragraphs>
  <Slides>51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75" baseType="lpstr">
      <vt:lpstr>AdvOT2986fa51</vt:lpstr>
      <vt:lpstr>AdvOT2986fa51+fb</vt:lpstr>
      <vt:lpstr>AdvOTa2a4c9ce</vt:lpstr>
      <vt:lpstr>AdvOTc3f2c111.B</vt:lpstr>
      <vt:lpstr>AdvOTe81213fa</vt:lpstr>
      <vt:lpstr>AdvOTe81213fa+20</vt:lpstr>
      <vt:lpstr>AdvOTe81213fa+fb</vt:lpstr>
      <vt:lpstr>AkzidenzGroteskBE-Light</vt:lpstr>
      <vt:lpstr>AkzidenzGroteskBE-Md</vt:lpstr>
      <vt:lpstr>AkzidenzGrotesk-LightItalic</vt:lpstr>
      <vt:lpstr>Arial</vt:lpstr>
      <vt:lpstr>Calibri</vt:lpstr>
      <vt:lpstr>Calibri Light</vt:lpstr>
      <vt:lpstr>Cambria</vt:lpstr>
      <vt:lpstr>ElsevierGulliver</vt:lpstr>
      <vt:lpstr>ElsevierSans</vt:lpstr>
      <vt:lpstr>FrutigerLTStd-Bold</vt:lpstr>
      <vt:lpstr>FrutigerLTStd-Light</vt:lpstr>
      <vt:lpstr>Georgia</vt:lpstr>
      <vt:lpstr>Google Sans</vt:lpstr>
      <vt:lpstr>Roboto</vt:lpstr>
      <vt:lpstr>SymbolMT</vt:lpstr>
      <vt:lpstr>Times New Roman</vt:lpstr>
      <vt:lpstr>Office Theme</vt:lpstr>
      <vt:lpstr>Mitral Annular Disjunction </vt:lpstr>
      <vt:lpstr>  References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BIOMECHANICS AND PATHOPHYSIOLOGY</vt:lpstr>
      <vt:lpstr>PowerPoint Presentation</vt:lpstr>
      <vt:lpstr>MAD in Normal subjects vs pathological MAD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Cardiac MR in MAD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VPC s in MAD </vt:lpstr>
      <vt:lpstr>PowerPoint Presentation</vt:lpstr>
      <vt:lpstr>Ventricular arrhythmia - Mechanism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sST2 – soluble suppression of tumorgenicity</vt:lpstr>
      <vt:lpstr>MAD in Severe AS patients </vt:lpstr>
      <vt:lpstr>MAD and TAD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 </dc:title>
  <dc:creator>SAHADULLA MUHAMMED HIBATHULLAJI</dc:creator>
  <cp:lastModifiedBy>SAHADULLA MUHAMMED HIBATHULLAJI</cp:lastModifiedBy>
  <cp:revision>34</cp:revision>
  <dcterms:created xsi:type="dcterms:W3CDTF">2024-05-29T09:26:41Z</dcterms:created>
  <dcterms:modified xsi:type="dcterms:W3CDTF">2024-11-02T02:13:47Z</dcterms:modified>
</cp:coreProperties>
</file>